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about </a:t>
            </a:r>
            <a:r>
              <a:rPr lang="en-US" dirty="0" smtClean="0"/>
              <a:t>- </a:t>
            </a:r>
            <a:r>
              <a:rPr lang="en-US" b="1" dirty="0" smtClean="0"/>
              <a:t>Light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3211282"/>
              </p:ext>
            </p:extLst>
          </p:nvPr>
        </p:nvGraphicFramePr>
        <p:xfrm>
          <a:off x="6648034" y="709112"/>
          <a:ext cx="5304190" cy="308588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96557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707633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413606">
                <a:tc gridSpan="2">
                  <a:txBody>
                    <a:bodyPr/>
                    <a:lstStyle/>
                    <a:p>
                      <a:r>
                        <a:rPr lang="en-US" sz="1600" dirty="0"/>
                        <a:t>Vocabulary</a:t>
                      </a:r>
                      <a:endParaRPr lang="en-GB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510696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Light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the natural agent that stimulates sight and makes things visible.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510696">
                <a:tc>
                  <a:txBody>
                    <a:bodyPr/>
                    <a:lstStyle/>
                    <a:p>
                      <a:r>
                        <a:rPr lang="en-GB" sz="1400" b="1" i="1" dirty="0"/>
                        <a:t>Shadow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a dark area or shape produced by a body coming between rays of light and a surface.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510696">
                <a:tc>
                  <a:txBody>
                    <a:bodyPr/>
                    <a:lstStyle/>
                    <a:p>
                      <a:r>
                        <a:rPr lang="en-GB" sz="1400" b="1" i="1" dirty="0"/>
                        <a:t>Reflect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(of a surface or body) throw back (heat, light, or sound) without absorbing it.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510696">
                <a:tc>
                  <a:txBody>
                    <a:bodyPr/>
                    <a:lstStyle/>
                    <a:p>
                      <a:r>
                        <a:rPr lang="en-GB" sz="1400" b="1" i="1" dirty="0"/>
                        <a:t>Refract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(of water, air, or glass) make (a ray of light) change direction when it enters at an angle.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599640">
                <a:tc>
                  <a:txBody>
                    <a:bodyPr/>
                    <a:lstStyle/>
                    <a:p>
                      <a:r>
                        <a:rPr lang="en-GB" sz="1400" b="1" i="1" dirty="0"/>
                        <a:t>Opaque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not able to be seen through; not transparent.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850778"/>
              </p:ext>
            </p:extLst>
          </p:nvPr>
        </p:nvGraphicFramePr>
        <p:xfrm>
          <a:off x="338328" y="719668"/>
          <a:ext cx="6209122" cy="304547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209122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415099">
                <a:tc>
                  <a:txBody>
                    <a:bodyPr/>
                    <a:lstStyle/>
                    <a:p>
                      <a:r>
                        <a:rPr lang="en-US" dirty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657240">
                <a:tc>
                  <a:txBody>
                    <a:bodyPr/>
                    <a:lstStyle/>
                    <a:p>
                      <a:r>
                        <a:rPr lang="en-US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Light appears to travel in straight lines, and we see objects when light from them goes into our eyes.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792158">
                <a:tc>
                  <a:txBody>
                    <a:bodyPr/>
                    <a:lstStyle/>
                    <a:p>
                      <a:r>
                        <a:rPr lang="en-US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The light may come directly from light sources, but for other objects some light must be reflected from the object into our eyes for the object to be seen.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492934">
                <a:tc>
                  <a:txBody>
                    <a:bodyPr/>
                    <a:lstStyle/>
                    <a:p>
                      <a:r>
                        <a:rPr lang="en-US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Objects that block light (are not fully transparent) will cause shadows.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657240">
                <a:tc>
                  <a:txBody>
                    <a:bodyPr/>
                    <a:lstStyle/>
                    <a:p>
                      <a:r>
                        <a:rPr lang="en-US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Because light travels in straight lines the shape of the shadow will be the same as the outline shape of the object.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114278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3167109"/>
              </p:ext>
            </p:extLst>
          </p:nvPr>
        </p:nvGraphicFramePr>
        <p:xfrm>
          <a:off x="338328" y="3890376"/>
          <a:ext cx="3472688" cy="28382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431879">
                <a:tc>
                  <a:txBody>
                    <a:bodyPr/>
                    <a:lstStyle/>
                    <a:p>
                      <a:r>
                        <a:rPr lang="en-US" dirty="0" smtClean="0"/>
                        <a:t>Working Scientifically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406348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600" dirty="0" smtClean="0"/>
                        <a:t>recording data and results of increasing complexity using scientific diagrams and labels, classification keys, tables, scatter graphs, bar and line graphs.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sz="160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600" dirty="0" smtClean="0"/>
                        <a:t>identifying scientific evidence that has been used to support or refute ideas or arguments.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5914424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3481706"/>
              </p:ext>
            </p:extLst>
          </p:nvPr>
        </p:nvGraphicFramePr>
        <p:xfrm>
          <a:off x="3895344" y="3899785"/>
          <a:ext cx="2267950" cy="282881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267950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92627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43619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3803691"/>
              </p:ext>
            </p:extLst>
          </p:nvPr>
        </p:nvGraphicFramePr>
        <p:xfrm>
          <a:off x="6262444" y="3899785"/>
          <a:ext cx="5689780" cy="282881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20299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3069481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424951">
                <a:tc>
                  <a:txBody>
                    <a:bodyPr/>
                    <a:lstStyle/>
                    <a:p>
                      <a:r>
                        <a:rPr lang="en-US" dirty="0" smtClean="0"/>
                        <a:t>Prior Learning…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 Learning…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403867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800" dirty="0" smtClean="0"/>
                        <a:t>Recognise that they need light in order to see things and that dark is the absence of light. (Y3 - Light)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800" dirty="0" smtClean="0"/>
                        <a:t>Notice that light is reflected from surfaces. (Y3 - Light)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800" dirty="0" smtClean="0"/>
                        <a:t>Recognise that light from the sun can be dangerous and that there are ways to protect their eyes. (Y3 - Light)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800" dirty="0" smtClean="0"/>
                        <a:t>Recognise that shadows are formed when the light from a light source is blocked by an opaque object. (Y3 - Light)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800" dirty="0" smtClean="0"/>
                        <a:t>Find patterns in the way that the size of shadows change. (Y3 - Light)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800" dirty="0" smtClean="0"/>
                        <a:t>Compare and group together everyday materials on the basis of their properties, including their hardness, solubility, transparency, conductivity (electrical and thermal), and response to magnets. (Y5 - Properties and changes of materials) </a:t>
                      </a:r>
                      <a:endParaRPr lang="en-GB" sz="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800" dirty="0" smtClean="0"/>
                        <a:t>The similarities and differences between light waves and waves in matter. (KS3)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800" dirty="0" smtClean="0"/>
                        <a:t>Light waves travelling through a vacuum; speed of light. (KS3)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800" dirty="0" smtClean="0"/>
                        <a:t>The transmission of light through materials: absorption, diffuse scattering and specular reflection at a surface. (KS3)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800" dirty="0" smtClean="0"/>
                        <a:t>Use of ray model to explain imaging in mirrors, the pinhole camera, the refraction of light and action of convex lens in focusing (qualitative); the human eye. (KS3)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800" dirty="0" smtClean="0"/>
                        <a:t>Light transferring energy from source to absorber leading to chemical and electrical effects; photo-sensitive material in the retina and in cameras. (KS3)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800" dirty="0" err="1" smtClean="0"/>
                        <a:t>Colours</a:t>
                      </a:r>
                      <a:r>
                        <a:rPr lang="en-US" sz="800" dirty="0" smtClean="0"/>
                        <a:t> and the different frequencies of light, white light and prisms (qualitative only); differential </a:t>
                      </a:r>
                      <a:r>
                        <a:rPr lang="en-US" sz="800" dirty="0" err="1" smtClean="0"/>
                        <a:t>colour</a:t>
                      </a:r>
                      <a:r>
                        <a:rPr lang="en-US" sz="800" dirty="0" smtClean="0"/>
                        <a:t> effects in absorption and diffuse reflection. (KS3) </a:t>
                      </a:r>
                      <a:endParaRPr lang="en-GB" sz="8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026" name="Picture 2" descr="Periscopes - What is a Periscope?">
            <a:extLst>
              <a:ext uri="{FF2B5EF4-FFF2-40B4-BE49-F238E27FC236}">
                <a16:creationId xmlns:a16="http://schemas.microsoft.com/office/drawing/2014/main" id="{A1D2C878-658C-293D-8D87-003BE3D87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494" y="4616439"/>
            <a:ext cx="2045424" cy="1439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536</Words>
  <Application>Microsoft Office PowerPoint</Application>
  <PresentationFormat>Widescreen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11</cp:revision>
  <cp:lastPrinted>2022-03-01T14:49:17Z</cp:lastPrinted>
  <dcterms:created xsi:type="dcterms:W3CDTF">2022-03-01T14:43:05Z</dcterms:created>
  <dcterms:modified xsi:type="dcterms:W3CDTF">2024-01-31T15:23:34Z</dcterms:modified>
</cp:coreProperties>
</file>