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318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9" y="166127"/>
            <a:ext cx="10143067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b="1" dirty="0" smtClean="0"/>
              <a:t>Living Things and Their Habitats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4063784"/>
              </p:ext>
            </p:extLst>
          </p:nvPr>
        </p:nvGraphicFramePr>
        <p:xfrm>
          <a:off x="7042790" y="764026"/>
          <a:ext cx="5008372" cy="2865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80109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528263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16102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71699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Puberty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period during which </a:t>
                      </a:r>
                      <a:r>
                        <a:rPr lang="en-US" sz="14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adolescents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reach sexual </a:t>
                      </a:r>
                      <a:r>
                        <a:rPr lang="en-US" sz="14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maturity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and become capable of reproduction.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4244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Reproduce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produce </a:t>
                      </a:r>
                      <a:r>
                        <a:rPr lang="en-US" sz="14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offspring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by a sexual or </a:t>
                      </a:r>
                      <a:r>
                        <a:rPr lang="en-US" sz="14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asexual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process.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3427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Adolescence</a:t>
                      </a:r>
                      <a:r>
                        <a:rPr lang="en-US" sz="1400" b="1" i="1" baseline="0" dirty="0" smtClean="0"/>
                        <a:t>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period following the onset of puberty during which a young person develops from a child into an adult.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1610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Gestation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process or period of developing inside the </a:t>
                      </a:r>
                      <a:r>
                        <a:rPr lang="en-US" sz="14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womb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between </a:t>
                      </a:r>
                      <a:r>
                        <a:rPr lang="en-US" sz="14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conception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and birth.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6512915"/>
              </p:ext>
            </p:extLst>
          </p:nvPr>
        </p:nvGraphicFramePr>
        <p:xfrm>
          <a:off x="172608" y="762302"/>
          <a:ext cx="6770624" cy="285638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7062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278107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Key facts to remember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37830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en-US" sz="1600" b="0" dirty="0" smtClean="0"/>
                        <a:t>When babies are young, they grow rapidly. </a:t>
                      </a:r>
                      <a:endParaRPr lang="en-GB" sz="16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405441">
                <a:tc>
                  <a:txBody>
                    <a:bodyPr/>
                    <a:lstStyle/>
                    <a:p>
                      <a:pPr lvl="0"/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As babies develop, they learn</a:t>
                      </a:r>
                      <a:r>
                        <a:rPr lang="en-US" sz="1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many skills. </a:t>
                      </a:r>
                      <a:endParaRPr lang="en-GB" sz="16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309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US" sz="1600" b="0" dirty="0" smtClean="0"/>
                        <a:t>At puberty, a child’s body changes and develops primary and secondary sexual characteristics. </a:t>
                      </a:r>
                      <a:endParaRPr lang="en-GB" sz="16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3784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Babies</a:t>
                      </a:r>
                      <a:r>
                        <a:rPr lang="en-US" sz="1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children are dependent on their parents. </a:t>
                      </a:r>
                      <a:endParaRPr lang="en-GB" sz="16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3278099"/>
                  </a:ext>
                </a:extLst>
              </a:tr>
              <a:tr h="5309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Changes are needed to be made at old age</a:t>
                      </a:r>
                      <a:r>
                        <a:rPr lang="en-US" sz="1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ensure a healthy lifestyle continues. </a:t>
                      </a:r>
                      <a:endParaRPr lang="en-GB" sz="16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293630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029270"/>
              </p:ext>
            </p:extLst>
          </p:nvPr>
        </p:nvGraphicFramePr>
        <p:xfrm>
          <a:off x="172608" y="3968025"/>
          <a:ext cx="3472688" cy="2744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58567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183878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recording data and results of increasing complexity using scientific diagrams and labels, classification keys, tables, scatter graphs, bar and line graphs.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6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600" dirty="0" smtClean="0"/>
                        <a:t>identifying scientific evidence that has been used to support or refute ideas or arguments.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7730307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562420"/>
              </p:ext>
            </p:extLst>
          </p:nvPr>
        </p:nvGraphicFramePr>
        <p:xfrm>
          <a:off x="3802324" y="3968028"/>
          <a:ext cx="2729060" cy="274456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29060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80933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36363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029699"/>
              </p:ext>
            </p:extLst>
          </p:nvPr>
        </p:nvGraphicFramePr>
        <p:xfrm>
          <a:off x="6658928" y="3951698"/>
          <a:ext cx="5272976" cy="276089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36488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636488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82822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378071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Notice that animals, including humans, have offspring which grow into adults. (Y2 - Animals, including humans)</a:t>
                      </a:r>
                      <a:endParaRPr lang="en-US" sz="1000" b="1" i="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Reproduction in humans (as an example of a mammal), including the structure and function of the male and female reproductive systems, menstrual cycle (without details of hormones), gametes, </a:t>
                      </a:r>
                      <a:r>
                        <a:rPr lang="en-US" sz="1000" dirty="0" err="1" smtClean="0"/>
                        <a:t>fertilisation</a:t>
                      </a:r>
                      <a:r>
                        <a:rPr lang="en-US" sz="1000" dirty="0" smtClean="0"/>
                        <a:t>, gestation and birth, to include the effect of maternal lifestyle on the </a:t>
                      </a:r>
                      <a:r>
                        <a:rPr lang="en-US" sz="1000" dirty="0" err="1" smtClean="0"/>
                        <a:t>foetus</a:t>
                      </a:r>
                      <a:r>
                        <a:rPr lang="en-US" sz="1000" dirty="0" smtClean="0"/>
                        <a:t> through the placenta. (KS3) </a:t>
                      </a:r>
                      <a:endParaRPr lang="en-GB" sz="1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7570" y="4519288"/>
            <a:ext cx="1078858" cy="118713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4818534" y="4390845"/>
            <a:ext cx="390940" cy="343080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4871811" y="5412599"/>
            <a:ext cx="504878" cy="457200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3972" y="4506114"/>
            <a:ext cx="1121712" cy="1262935"/>
          </a:xfrm>
          <a:prstGeom prst="rect">
            <a:avLst/>
          </a:prstGeom>
        </p:spPr>
      </p:pic>
      <p:sp>
        <p:nvSpPr>
          <p:cNvPr id="14" name="Rounded Rectangle 13"/>
          <p:cNvSpPr/>
          <p:nvPr/>
        </p:nvSpPr>
        <p:spPr>
          <a:xfrm>
            <a:off x="6026506" y="4390844"/>
            <a:ext cx="504878" cy="357043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6026506" y="5456636"/>
            <a:ext cx="504878" cy="457200"/>
          </a:xfrm>
          <a:prstGeom prst="round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289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33</cp:revision>
  <cp:lastPrinted>2022-07-07T10:27:42Z</cp:lastPrinted>
  <dcterms:created xsi:type="dcterms:W3CDTF">2022-03-01T14:43:05Z</dcterms:created>
  <dcterms:modified xsi:type="dcterms:W3CDTF">2024-01-31T15:18:12Z</dcterms:modified>
</cp:coreProperties>
</file>