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iQyUxhQzZgJ73QTxDjF1MBtIq9v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613595F-F259-4953-8FAB-691F44D24619}">
  <a:tblStyle styleId="{5613595F-F259-4953-8FAB-691F44D24619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BF1E8"/>
          </a:solidFill>
        </a:fill>
      </a:tcStyle>
    </a:wholeTbl>
    <a:band1H>
      <a:tcTxStyle/>
      <a:tcStyle>
        <a:tcBdr/>
        <a:fill>
          <a:solidFill>
            <a:srgbClr val="D4E2CE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4E2CE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6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6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1C91F13F-210B-477C-9EA5-8659057767B1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4E6"/>
          </a:solidFill>
        </a:fill>
      </a:tcStyle>
    </a:wholeTbl>
    <a:band1H>
      <a:tcTxStyle/>
      <a:tcStyle>
        <a:tcBdr/>
        <a:fill>
          <a:solidFill>
            <a:srgbClr val="FFE8C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FE8C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4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4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674A243-F3B7-47D5-A1FF-CA9275B1C9C9}" styleName="Table_2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tcBdr/>
        <a:fill>
          <a:solidFill>
            <a:srgbClr val="D0DEEF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0DEEF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0075BD91-4038-4F90-910D-B72BBFE5CF86}" styleName="Table_3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0F0F0"/>
          </a:solidFill>
        </a:fill>
      </a:tcStyle>
    </a:wholeTbl>
    <a:band1H>
      <a:tcTxStyle/>
      <a:tcStyle>
        <a:tcBdr/>
        <a:fill>
          <a:solidFill>
            <a:srgbClr val="E0E0E0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E0E0E0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3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3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1F4B697E-F9EA-4D2E-9B73-62747678BE0F}" styleName="Table_4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CECE7"/>
          </a:solidFill>
        </a:fill>
      </a:tcStyle>
    </a:wholeTbl>
    <a:band1H>
      <a:tcTxStyle/>
      <a:tcStyle>
        <a:tcBdr/>
        <a:fill>
          <a:solidFill>
            <a:srgbClr val="F8D6CC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8D6CC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2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0285" autoAdjust="0"/>
    <p:restoredTop sz="94660"/>
  </p:normalViewPr>
  <p:slideViewPr>
    <p:cSldViewPr snapToGrid="0">
      <p:cViewPr varScale="1">
        <p:scale>
          <a:sx n="91" d="100"/>
          <a:sy n="91" d="100"/>
        </p:scale>
        <p:origin x="96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</a:t>
            </a:r>
            <a:r>
              <a:rPr lang="en-US" dirty="0" smtClean="0"/>
              <a:t>about – </a:t>
            </a:r>
            <a:r>
              <a:rPr lang="en-US" sz="2600" b="1" dirty="0" smtClean="0"/>
              <a:t>Animals Including Humans (Humans) </a:t>
            </a:r>
            <a:endParaRPr b="1" dirty="0"/>
          </a:p>
        </p:txBody>
      </p:sp>
      <p:graphicFrame>
        <p:nvGraphicFramePr>
          <p:cNvPr id="86" name="Google Shape;86;p1"/>
          <p:cNvGraphicFramePr/>
          <p:nvPr>
            <p:extLst>
              <p:ext uri="{D42A27DB-BD31-4B8C-83A1-F6EECF244321}">
                <p14:modId xmlns:p14="http://schemas.microsoft.com/office/powerpoint/2010/main" val="1554995801"/>
              </p:ext>
            </p:extLst>
          </p:nvPr>
        </p:nvGraphicFramePr>
        <p:xfrm>
          <a:off x="7095744" y="719665"/>
          <a:ext cx="4856475" cy="2938726"/>
        </p:xfrm>
        <a:graphic>
          <a:graphicData uri="http://schemas.openxmlformats.org/drawingml/2006/table">
            <a:tbl>
              <a:tblPr firstRow="1" bandRow="1">
                <a:noFill/>
                <a:tableStyleId>{5613595F-F259-4953-8FAB-691F44D24619}</a:tableStyleId>
              </a:tblPr>
              <a:tblGrid>
                <a:gridCol w="1810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5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6086">
                <a:tc grid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Vocabulary</a:t>
                      </a:r>
                      <a:endParaRPr sz="180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29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1" dirty="0"/>
                        <a:t>Vertebrae  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/>
                        <a:t>Each of the series of small bones forming the </a:t>
                      </a:r>
                      <a:r>
                        <a:rPr lang="en-US" sz="1400" smtClean="0"/>
                        <a:t>backbone.</a:t>
                      </a:r>
                      <a:endParaRPr sz="14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029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1"/>
                        <a:t>Senses</a:t>
                      </a:r>
                      <a:endParaRPr sz="1400" b="1" i="1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/>
                        <a:t>A sense is our sight, smell, hearing, taste, and touch.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029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1" dirty="0" smtClean="0"/>
                        <a:t>Skeleton</a:t>
                      </a:r>
                      <a:r>
                        <a:rPr lang="en-US" sz="1400" b="1" i="1" baseline="0" dirty="0" smtClean="0"/>
                        <a:t> 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dirty="0" smtClean="0"/>
                        <a:t>Our skeleton is made up from our bones.</a:t>
                      </a:r>
                      <a:endParaRPr sz="1400" b="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145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1" dirty="0" smtClean="0"/>
                        <a:t>Common 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Something</a:t>
                      </a:r>
                      <a:r>
                        <a:rPr lang="en-US" sz="1400" baseline="0" dirty="0" smtClean="0"/>
                        <a:t> that is done or found often. 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029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1" dirty="0" smtClean="0"/>
                        <a:t>Human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relating to or characteristic of humankind.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7" name="Google Shape;87;p1"/>
          <p:cNvGraphicFramePr/>
          <p:nvPr>
            <p:extLst>
              <p:ext uri="{D42A27DB-BD31-4B8C-83A1-F6EECF244321}">
                <p14:modId xmlns:p14="http://schemas.microsoft.com/office/powerpoint/2010/main" val="117355609"/>
              </p:ext>
            </p:extLst>
          </p:nvPr>
        </p:nvGraphicFramePr>
        <p:xfrm>
          <a:off x="338328" y="719666"/>
          <a:ext cx="6620250" cy="2938726"/>
        </p:xfrm>
        <a:graphic>
          <a:graphicData uri="http://schemas.openxmlformats.org/drawingml/2006/table">
            <a:tbl>
              <a:tblPr firstRow="1" bandRow="1">
                <a:noFill/>
                <a:tableStyleId>{1C91F13F-210B-477C-9EA5-8659057767B1}</a:tableStyleId>
              </a:tblPr>
              <a:tblGrid>
                <a:gridCol w="662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63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Key facts to remember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809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/>
                        <a:t>1. </a:t>
                      </a:r>
                      <a:r>
                        <a:rPr lang="en-US" sz="1600" dirty="0" smtClean="0"/>
                        <a:t>Humans have key common parts.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809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/>
                        <a:t>2. </a:t>
                      </a:r>
                      <a:r>
                        <a:rPr lang="en-US" sz="1600" dirty="0" smtClean="0"/>
                        <a:t>Humans find out about the world using</a:t>
                      </a:r>
                      <a:r>
                        <a:rPr lang="en-US" sz="1600" baseline="0" dirty="0" smtClean="0"/>
                        <a:t> their senses. 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809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/>
                        <a:t>3. Our </a:t>
                      </a:r>
                      <a:r>
                        <a:rPr lang="en-US" sz="1600" dirty="0" smtClean="0"/>
                        <a:t>senses</a:t>
                      </a:r>
                      <a:r>
                        <a:rPr lang="en-US" sz="1600" baseline="0" dirty="0" smtClean="0"/>
                        <a:t> are linked to particular parts of our body. 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809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/>
                        <a:t>4. Our 5 senses are; sight, touch, hear, smell and taste.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4121701525"/>
                  </a:ext>
                </a:extLst>
              </a:tr>
            </a:tbl>
          </a:graphicData>
        </a:graphic>
      </p:graphicFrame>
      <p:graphicFrame>
        <p:nvGraphicFramePr>
          <p:cNvPr id="88" name="Google Shape;88;p1"/>
          <p:cNvGraphicFramePr/>
          <p:nvPr>
            <p:extLst>
              <p:ext uri="{D42A27DB-BD31-4B8C-83A1-F6EECF244321}">
                <p14:modId xmlns:p14="http://schemas.microsoft.com/office/powerpoint/2010/main" val="3937709567"/>
              </p:ext>
            </p:extLst>
          </p:nvPr>
        </p:nvGraphicFramePr>
        <p:xfrm>
          <a:off x="326136" y="3829006"/>
          <a:ext cx="3472700" cy="2937198"/>
        </p:xfrm>
        <a:graphic>
          <a:graphicData uri="http://schemas.openxmlformats.org/drawingml/2006/table">
            <a:tbl>
              <a:tblPr firstRow="1" bandRow="1">
                <a:noFill/>
                <a:tableStyleId>{3674A243-F3B7-47D5-A1FF-CA9275B1C9C9}</a:tableStyleId>
              </a:tblPr>
              <a:tblGrid>
                <a:gridCol w="3472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777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/>
                        <a:t>Working</a:t>
                      </a:r>
                      <a:r>
                        <a:rPr lang="en-US" sz="1800" baseline="0" dirty="0" smtClean="0"/>
                        <a:t> Scientifically 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59423">
                <a:tc>
                  <a:txBody>
                    <a:bodyPr/>
                    <a:lstStyle/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GB" sz="1800" dirty="0" smtClean="0"/>
                        <a:t>identifying and classifying.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endParaRPr lang="en-US" sz="1800" dirty="0" smtClean="0"/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smtClean="0"/>
                        <a:t>using their observations and ideas to suggest answers to questions.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95918495"/>
                  </a:ext>
                </a:extLst>
              </a:tr>
            </a:tbl>
          </a:graphicData>
        </a:graphic>
      </p:graphicFrame>
      <p:graphicFrame>
        <p:nvGraphicFramePr>
          <p:cNvPr id="89" name="Google Shape;89;p1"/>
          <p:cNvGraphicFramePr/>
          <p:nvPr>
            <p:extLst>
              <p:ext uri="{D42A27DB-BD31-4B8C-83A1-F6EECF244321}">
                <p14:modId xmlns:p14="http://schemas.microsoft.com/office/powerpoint/2010/main" val="2959391353"/>
              </p:ext>
            </p:extLst>
          </p:nvPr>
        </p:nvGraphicFramePr>
        <p:xfrm>
          <a:off x="3879088" y="3839124"/>
          <a:ext cx="4012175" cy="2927080"/>
        </p:xfrm>
        <a:graphic>
          <a:graphicData uri="http://schemas.openxmlformats.org/drawingml/2006/table">
            <a:tbl>
              <a:tblPr firstRow="1" bandRow="1">
                <a:noFill/>
                <a:tableStyleId>{0075BD91-4038-4F90-910D-B72BBFE5CF86}</a:tableStyleId>
              </a:tblPr>
              <a:tblGrid>
                <a:gridCol w="4012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67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/>
                        <a:t>My memory jogger</a:t>
                      </a:r>
                      <a:r>
                        <a:rPr lang="en-US" sz="1800" baseline="0" dirty="0" smtClean="0"/>
                        <a:t> 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5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Hands                                            shoulders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Head                                              Fingers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Legs                                               Ears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Feet                                                Teeth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Eyes                                                Knees                                               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0" name="Google Shape;90;p1"/>
          <p:cNvGraphicFramePr/>
          <p:nvPr>
            <p:extLst>
              <p:ext uri="{D42A27DB-BD31-4B8C-83A1-F6EECF244321}">
                <p14:modId xmlns:p14="http://schemas.microsoft.com/office/powerpoint/2010/main" val="4104521749"/>
              </p:ext>
            </p:extLst>
          </p:nvPr>
        </p:nvGraphicFramePr>
        <p:xfrm>
          <a:off x="7991855" y="3839124"/>
          <a:ext cx="4095041" cy="2927080"/>
        </p:xfrm>
        <a:graphic>
          <a:graphicData uri="http://schemas.openxmlformats.org/drawingml/2006/table">
            <a:tbl>
              <a:tblPr firstRow="1" bandRow="1">
                <a:noFill/>
                <a:tableStyleId>{1F4B697E-F9EA-4D2E-9B73-62747678BE0F}</a:tableStyleId>
              </a:tblPr>
              <a:tblGrid>
                <a:gridCol w="15200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50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958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/>
                        <a:t>Prior Learning… </a:t>
                      </a:r>
                      <a:endParaRPr sz="16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/>
                        <a:t>Future Learning… 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7494">
                <a:tc>
                  <a:txBody>
                    <a:bodyPr/>
                    <a:lstStyle/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Use all their senses in hands-on exploration of natural materials. (Nursery - Humans)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Name and describe people who are familiar to them. (Reception - Humans)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how animals obtain their food from plants and other animals, using the idea of a simple food chain, and identify and name different sources of food. (Y2 - Living things and their habitats)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how living things are classified into broad groups according to common observable characteristics and based on similarities and differences, including microorganisms, plants and animals. (Y6 - Living things and their habitats)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Give reasons for classifying plants and animals based on specific characteristics. (Y6 - Living things and their habitats) 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1" name="Google Shape;91;p1" descr="C:\Users\head\Desktop\st ants logo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 descr="C:\Users\head\Desktop\st ants logo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31077" y="4267729"/>
            <a:ext cx="1672645" cy="224451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4" name="Google Shape;94;p1"/>
          <p:cNvCxnSpPr/>
          <p:nvPr/>
        </p:nvCxnSpPr>
        <p:spPr>
          <a:xfrm>
            <a:off x="4611189" y="4415246"/>
            <a:ext cx="419888" cy="535577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5" name="Google Shape;95;p1"/>
          <p:cNvCxnSpPr/>
          <p:nvPr/>
        </p:nvCxnSpPr>
        <p:spPr>
          <a:xfrm flipH="1">
            <a:off x="6133452" y="4437532"/>
            <a:ext cx="780214" cy="20741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6" name="Google Shape;96;p1"/>
          <p:cNvCxnSpPr/>
          <p:nvPr/>
        </p:nvCxnSpPr>
        <p:spPr>
          <a:xfrm rot="10800000" flipH="1">
            <a:off x="4572301" y="4567646"/>
            <a:ext cx="1375362" cy="413768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7" name="Google Shape;97;p1"/>
          <p:cNvCxnSpPr/>
          <p:nvPr/>
        </p:nvCxnSpPr>
        <p:spPr>
          <a:xfrm>
            <a:off x="4389474" y="5590750"/>
            <a:ext cx="1057302" cy="298834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8" name="Google Shape;98;p1"/>
          <p:cNvCxnSpPr/>
          <p:nvPr/>
        </p:nvCxnSpPr>
        <p:spPr>
          <a:xfrm>
            <a:off x="5220789" y="5024846"/>
            <a:ext cx="419888" cy="535577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9" name="Google Shape;99;p1"/>
          <p:cNvCxnSpPr/>
          <p:nvPr/>
        </p:nvCxnSpPr>
        <p:spPr>
          <a:xfrm flipH="1">
            <a:off x="4611189" y="4415246"/>
            <a:ext cx="1256210" cy="2018942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00" name="Google Shape;100;p1"/>
          <p:cNvCxnSpPr/>
          <p:nvPr/>
        </p:nvCxnSpPr>
        <p:spPr>
          <a:xfrm rot="10800000">
            <a:off x="5967983" y="4437532"/>
            <a:ext cx="980521" cy="1019897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01" name="Google Shape;101;p1"/>
          <p:cNvCxnSpPr/>
          <p:nvPr/>
        </p:nvCxnSpPr>
        <p:spPr>
          <a:xfrm rot="10800000">
            <a:off x="6609165" y="5024846"/>
            <a:ext cx="410223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02" name="Google Shape;102;p1"/>
          <p:cNvCxnSpPr/>
          <p:nvPr/>
        </p:nvCxnSpPr>
        <p:spPr>
          <a:xfrm rot="10800000">
            <a:off x="5885180" y="4567646"/>
            <a:ext cx="1116610" cy="1432271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03" name="Google Shape;103;p1"/>
          <p:cNvCxnSpPr/>
          <p:nvPr/>
        </p:nvCxnSpPr>
        <p:spPr>
          <a:xfrm rot="10800000">
            <a:off x="6133452" y="5786590"/>
            <a:ext cx="742762" cy="70142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288</Words>
  <Application>Microsoft Office PowerPoint</Application>
  <PresentationFormat>Widescreen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6</cp:revision>
  <dcterms:created xsi:type="dcterms:W3CDTF">2022-03-01T14:43:05Z</dcterms:created>
  <dcterms:modified xsi:type="dcterms:W3CDTF">2024-01-31T14:07:55Z</dcterms:modified>
</cp:coreProperties>
</file>