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7010400" cy="92964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jqsva7tYeCKH52m+B1NnfBbZq1R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B9B61C9-ADDA-4DB9-9958-C0056EAB007D}">
  <a:tblStyle styleId="{5B9B61C9-ADDA-4DB9-9958-C0056EAB007D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F1E8"/>
          </a:solidFill>
        </a:fill>
      </a:tcStyle>
    </a:wholeTbl>
    <a:band1H>
      <a:tcTxStyle/>
      <a:tcStyle>
        <a:tcBdr/>
        <a:fill>
          <a:solidFill>
            <a:srgbClr val="D4E2CE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4E2CE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6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6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F88EFA6-934E-4327-9C13-B55688ABCA95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4E6"/>
          </a:solidFill>
        </a:fill>
      </a:tcStyle>
    </a:wholeTbl>
    <a:band1H>
      <a:tcTxStyle/>
      <a:tcStyle>
        <a:tcBdr/>
        <a:fill>
          <a:solidFill>
            <a:srgbClr val="FFE8C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FE8C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4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4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CC411524-BC53-4EEE-B2C6-A56400C06C76}" styleName="Table_2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tcBdr/>
        <a:fill>
          <a:solidFill>
            <a:srgbClr val="D0DEE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0DEEF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49249B59-1C1D-4632-A42A-970DFB9D4686}" styleName="Table_3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0F0F0"/>
          </a:solidFill>
        </a:fill>
      </a:tcStyle>
    </a:wholeTbl>
    <a:band1H>
      <a:tcTxStyle/>
      <a:tcStyle>
        <a:tcBdr/>
        <a:fill>
          <a:solidFill>
            <a:srgbClr val="E0E0E0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0E0E0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3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3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F5F38D7-BB3E-43DA-9A3D-292F84ECCA2F}" styleName="Table_4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CECE7"/>
          </a:solidFill>
        </a:fill>
      </a:tcStyle>
    </a:wholeTbl>
    <a:band1H>
      <a:tcTxStyle/>
      <a:tcStyle>
        <a:tcBdr/>
        <a:fill>
          <a:solidFill>
            <a:srgbClr val="F8D6CC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8D6CC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2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4" Type="http://schemas.openxmlformats.org/officeDocument/2006/relationships/font" Target="fonts/font1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/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sz="2000" dirty="0"/>
              <a:t>My </a:t>
            </a:r>
            <a:r>
              <a:rPr lang="en-US" sz="2000" b="1" dirty="0">
                <a:solidFill>
                  <a:srgbClr val="FF0000"/>
                </a:solidFill>
              </a:rPr>
              <a:t>K</a:t>
            </a:r>
            <a:r>
              <a:rPr lang="en-US" sz="2000" dirty="0"/>
              <a:t>now </a:t>
            </a:r>
            <a:r>
              <a:rPr lang="en-US" sz="2000" b="1" dirty="0">
                <a:solidFill>
                  <a:srgbClr val="FF0000"/>
                </a:solidFill>
              </a:rPr>
              <a:t>A</a:t>
            </a:r>
            <a:r>
              <a:rPr lang="en-US" sz="2000" dirty="0"/>
              <a:t>nd </a:t>
            </a:r>
            <a:r>
              <a:rPr lang="en-US" sz="2000" b="1" dirty="0">
                <a:solidFill>
                  <a:srgbClr val="FF0000"/>
                </a:solidFill>
              </a:rPr>
              <a:t>R</a:t>
            </a:r>
            <a:r>
              <a:rPr lang="en-US" sz="2000" dirty="0"/>
              <a:t>emember </a:t>
            </a:r>
            <a:r>
              <a:rPr lang="en-US" sz="2000" b="1" dirty="0">
                <a:solidFill>
                  <a:srgbClr val="FF0000"/>
                </a:solidFill>
              </a:rPr>
              <a:t>M</a:t>
            </a:r>
            <a:r>
              <a:rPr lang="en-US" sz="2000" dirty="0"/>
              <a:t>ore card about Design Technology </a:t>
            </a:r>
            <a:r>
              <a:rPr lang="en-US" sz="2000" dirty="0" smtClean="0"/>
              <a:t>– </a:t>
            </a:r>
            <a:r>
              <a:rPr lang="en-US" sz="2000" dirty="0" smtClean="0"/>
              <a:t>Remarkable Recipes</a:t>
            </a:r>
            <a:endParaRPr sz="2000" dirty="0"/>
          </a:p>
        </p:txBody>
      </p:sp>
      <p:graphicFrame>
        <p:nvGraphicFramePr>
          <p:cNvPr id="86" name="Google Shape;86;p1"/>
          <p:cNvGraphicFramePr/>
          <p:nvPr>
            <p:extLst>
              <p:ext uri="{D42A27DB-BD31-4B8C-83A1-F6EECF244321}">
                <p14:modId xmlns:p14="http://schemas.microsoft.com/office/powerpoint/2010/main" val="988510814"/>
              </p:ext>
            </p:extLst>
          </p:nvPr>
        </p:nvGraphicFramePr>
        <p:xfrm>
          <a:off x="7078053" y="456931"/>
          <a:ext cx="4856475" cy="3604333"/>
        </p:xfrm>
        <a:graphic>
          <a:graphicData uri="http://schemas.openxmlformats.org/drawingml/2006/table">
            <a:tbl>
              <a:tblPr firstRow="1" bandRow="1">
                <a:noFill/>
                <a:tableStyleId>{5B9B61C9-ADDA-4DB9-9958-C0056EAB007D}</a:tableStyleId>
              </a:tblPr>
              <a:tblGrid>
                <a:gridCol w="1810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5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625">
                <a:tc grid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 dirty="0"/>
                        <a:t>Vocabulary</a:t>
                      </a:r>
                      <a:endParaRPr sz="1200" dirty="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983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Edible 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Suitable</a:t>
                      </a:r>
                      <a:r>
                        <a:rPr lang="en-GB" sz="1200" baseline="0" dirty="0" smtClean="0"/>
                        <a:t> or safe to eat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64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Equipment</a:t>
                      </a:r>
                      <a:r>
                        <a:rPr lang="en-GB" sz="1200" baseline="0" dirty="0" smtClean="0"/>
                        <a:t> 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The set of tools needed</a:t>
                      </a:r>
                      <a:r>
                        <a:rPr lang="en-GB" sz="1200" baseline="0" dirty="0" smtClean="0"/>
                        <a:t> for a particular purpose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587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Ingredients 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The foods that are necessary to prepare a dish.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587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Vegan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Only eat foods from plants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929626246"/>
                  </a:ext>
                </a:extLst>
              </a:tr>
              <a:tr h="52807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Hygiene 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Maintaining health and preventing disease, through cleanliness 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807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Vegetarian 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 smtClean="0"/>
                        <a:t>Eats</a:t>
                      </a:r>
                      <a:r>
                        <a:rPr lang="en-GB" sz="1200" baseline="0" dirty="0" smtClean="0"/>
                        <a:t> foods from plant sources and animal products but not meat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7" name="Google Shape;87;p1"/>
          <p:cNvGraphicFramePr/>
          <p:nvPr>
            <p:extLst>
              <p:ext uri="{D42A27DB-BD31-4B8C-83A1-F6EECF244321}">
                <p14:modId xmlns:p14="http://schemas.microsoft.com/office/powerpoint/2010/main" val="1827498274"/>
              </p:ext>
            </p:extLst>
          </p:nvPr>
        </p:nvGraphicFramePr>
        <p:xfrm>
          <a:off x="26284" y="467284"/>
          <a:ext cx="7032878" cy="3268017"/>
        </p:xfrm>
        <a:graphic>
          <a:graphicData uri="http://schemas.openxmlformats.org/drawingml/2006/table">
            <a:tbl>
              <a:tblPr firstRow="1" bandRow="1">
                <a:noFill/>
                <a:tableStyleId>{2F88EFA6-934E-4327-9C13-B55688ABCA95}</a:tableStyleId>
              </a:tblPr>
              <a:tblGrid>
                <a:gridCol w="7032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095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Key facts to remember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133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 smtClean="0"/>
                        <a:t>All food has to be farmed,</a:t>
                      </a:r>
                      <a:r>
                        <a:rPr lang="en-GB" sz="1600" baseline="0" dirty="0" smtClean="0"/>
                        <a:t> grown or caught.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1330">
                <a:tc>
                  <a:txBody>
                    <a:bodyPr/>
                    <a:lstStyle/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 smtClean="0"/>
                        <a:t>Food comes from two main</a:t>
                      </a:r>
                      <a:r>
                        <a:rPr lang="en-GB" sz="1600" baseline="0" dirty="0" smtClean="0"/>
                        <a:t> sources, animals and plants.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317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 smtClean="0"/>
                        <a:t>Some foods need to be cooked or prepared before they are</a:t>
                      </a:r>
                      <a:r>
                        <a:rPr lang="en-GB" sz="1600" baseline="0" dirty="0" smtClean="0"/>
                        <a:t> eaten. Some foods can be eaten raw.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805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 smtClean="0"/>
                        <a:t>A healthy</a:t>
                      </a:r>
                      <a:r>
                        <a:rPr lang="en-GB" sz="1600" baseline="0" dirty="0" smtClean="0"/>
                        <a:t> diet contains a variety of food sources from the different food groups.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317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 smtClean="0"/>
                        <a:t>A recipe is a series</a:t>
                      </a:r>
                      <a:r>
                        <a:rPr lang="en-GB" sz="1600" baseline="0" dirty="0" smtClean="0"/>
                        <a:t> of instructions to be followed for cooking or preparing a dish.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8" name="Google Shape;88;p1"/>
          <p:cNvGraphicFramePr/>
          <p:nvPr>
            <p:extLst>
              <p:ext uri="{D42A27DB-BD31-4B8C-83A1-F6EECF244321}">
                <p14:modId xmlns:p14="http://schemas.microsoft.com/office/powerpoint/2010/main" val="1773872894"/>
              </p:ext>
            </p:extLst>
          </p:nvPr>
        </p:nvGraphicFramePr>
        <p:xfrm>
          <a:off x="7309676" y="4055693"/>
          <a:ext cx="3432550" cy="2794948"/>
        </p:xfrm>
        <a:graphic>
          <a:graphicData uri="http://schemas.openxmlformats.org/drawingml/2006/table">
            <a:tbl>
              <a:tblPr firstRow="1" bandRow="1">
                <a:noFill/>
                <a:tableStyleId>{CC411524-BC53-4EEE-B2C6-A56400C06C76}</a:tableStyleId>
              </a:tblPr>
              <a:tblGrid>
                <a:gridCol w="343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066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My memory jogger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691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 smtClean="0"/>
                        <a:t>We cook food so that it: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0869"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800" baseline="0" dirty="0" smtClean="0"/>
                        <a:t>Tastes better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800" baseline="0" dirty="0" smtClean="0"/>
                        <a:t>Is safer to eat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800" baseline="0" dirty="0" smtClean="0"/>
                        <a:t>Is easier to digest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800" baseline="0" dirty="0" smtClean="0"/>
                        <a:t>Lasts longer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800" baseline="0" dirty="0" smtClean="0"/>
                        <a:t>Is softer and more 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800" baseline="0" dirty="0" smtClean="0"/>
                        <a:t>edible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0" name="Google Shape;90;p1"/>
          <p:cNvGraphicFramePr/>
          <p:nvPr>
            <p:extLst>
              <p:ext uri="{D42A27DB-BD31-4B8C-83A1-F6EECF244321}">
                <p14:modId xmlns:p14="http://schemas.microsoft.com/office/powerpoint/2010/main" val="2571342625"/>
              </p:ext>
            </p:extLst>
          </p:nvPr>
        </p:nvGraphicFramePr>
        <p:xfrm>
          <a:off x="9575563" y="3929059"/>
          <a:ext cx="2333326" cy="2926100"/>
        </p:xfrm>
        <a:graphic>
          <a:graphicData uri="http://schemas.openxmlformats.org/drawingml/2006/table">
            <a:tbl>
              <a:tblPr firstRow="1" bandRow="1">
                <a:noFill/>
                <a:tableStyleId>{6F5F38D7-BB3E-43DA-9A3D-292F84ECCA2F}</a:tableStyleId>
              </a:tblPr>
              <a:tblGrid>
                <a:gridCol w="11666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66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224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This links to…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What’s next?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2311">
                <a:tc>
                  <a:txBody>
                    <a:bodyPr/>
                    <a:lstStyle/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 smtClean="0"/>
                        <a:t>Instructional</a:t>
                      </a:r>
                      <a:r>
                        <a:rPr lang="en-GB" sz="1600" baseline="0" dirty="0" smtClean="0"/>
                        <a:t> writing in English.</a:t>
                      </a:r>
                    </a:p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 baseline="0" dirty="0" smtClean="0"/>
                    </a:p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aseline="0" dirty="0" smtClean="0"/>
                        <a:t>World Faith Week and foods from other cultures</a:t>
                      </a:r>
                      <a:endParaRPr sz="16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 smtClean="0"/>
                        <a:t>Push and pull – pop up card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1" name="Google Shape;91;p1" descr="C:\Users\head\Desktop\st ants log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284" y="6454"/>
            <a:ext cx="558800" cy="528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 descr="C:\Users\head\Desktop\st ants log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473688" y="79882"/>
            <a:ext cx="558800" cy="528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84" y="3735302"/>
            <a:ext cx="7268467" cy="298765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199</Words>
  <Application>Microsoft Office PowerPoint</Application>
  <PresentationFormat>Widescreen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Rebecca Seaberg</cp:lastModifiedBy>
  <cp:revision>4</cp:revision>
  <dcterms:created xsi:type="dcterms:W3CDTF">2022-03-01T14:43:05Z</dcterms:created>
  <dcterms:modified xsi:type="dcterms:W3CDTF">2023-02-07T20:37:11Z</dcterms:modified>
</cp:coreProperties>
</file>