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81" d="100"/>
          <a:sy n="81" d="100"/>
        </p:scale>
        <p:origin x="120" y="6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86950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23659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03295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35799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71672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9374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27073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1077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701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576881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08915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BF9977-5618-477D-AFE2-555611141A15}" type="datetimeFigureOut">
              <a:rPr lang="en-GB" smtClean="0"/>
              <a:t>31/01/2024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72DE94-6A08-4257-AF78-0A198F0605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376745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en-GB" sz="12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6800" y="166127"/>
            <a:ext cx="9601200" cy="448754"/>
          </a:xfrm>
        </p:spPr>
        <p:txBody>
          <a:bodyPr>
            <a:normAutofit/>
          </a:bodyPr>
          <a:lstStyle/>
          <a:p>
            <a:r>
              <a:rPr lang="en-US" dirty="0" smtClean="0"/>
              <a:t>My </a:t>
            </a:r>
            <a:r>
              <a:rPr lang="en-US" b="1" dirty="0" smtClean="0">
                <a:solidFill>
                  <a:srgbClr val="FF0000"/>
                </a:solidFill>
              </a:rPr>
              <a:t>K</a:t>
            </a:r>
            <a:r>
              <a:rPr lang="en-US" dirty="0" smtClean="0"/>
              <a:t>now </a:t>
            </a:r>
            <a:r>
              <a:rPr lang="en-US" b="1" dirty="0" smtClean="0">
                <a:solidFill>
                  <a:srgbClr val="FF0000"/>
                </a:solidFill>
              </a:rPr>
              <a:t>A</a:t>
            </a:r>
            <a:r>
              <a:rPr lang="en-US" dirty="0" smtClean="0"/>
              <a:t>nd </a:t>
            </a:r>
            <a:r>
              <a:rPr lang="en-US" b="1" dirty="0" smtClean="0">
                <a:solidFill>
                  <a:srgbClr val="FF0000"/>
                </a:solidFill>
              </a:rPr>
              <a:t>R</a:t>
            </a:r>
            <a:r>
              <a:rPr lang="en-US" dirty="0" smtClean="0"/>
              <a:t>emember </a:t>
            </a:r>
            <a:r>
              <a:rPr lang="en-US" b="1" dirty="0" smtClean="0">
                <a:solidFill>
                  <a:srgbClr val="FF0000"/>
                </a:solidFill>
              </a:rPr>
              <a:t>M</a:t>
            </a:r>
            <a:r>
              <a:rPr lang="en-US" dirty="0" smtClean="0"/>
              <a:t>ore card about - </a:t>
            </a:r>
            <a:r>
              <a:rPr lang="en-US" b="1" dirty="0" smtClean="0"/>
              <a:t>Forces &amp; Magnets</a:t>
            </a:r>
            <a:endParaRPr lang="en-GB" b="1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63568748"/>
              </p:ext>
            </p:extLst>
          </p:nvPr>
        </p:nvGraphicFramePr>
        <p:xfrm>
          <a:off x="7095744" y="719665"/>
          <a:ext cx="4856480" cy="28696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1810512">
                  <a:extLst>
                    <a:ext uri="{9D8B030D-6E8A-4147-A177-3AD203B41FA5}">
                      <a16:colId xmlns:a16="http://schemas.microsoft.com/office/drawing/2014/main" val="1221820849"/>
                    </a:ext>
                  </a:extLst>
                </a:gridCol>
                <a:gridCol w="3045968">
                  <a:extLst>
                    <a:ext uri="{9D8B030D-6E8A-4147-A177-3AD203B41FA5}">
                      <a16:colId xmlns:a16="http://schemas.microsoft.com/office/drawing/2014/main" val="1774903410"/>
                    </a:ext>
                  </a:extLst>
                </a:gridCol>
              </a:tblGrid>
              <a:tr h="370277">
                <a:tc gridSpan="2">
                  <a:txBody>
                    <a:bodyPr/>
                    <a:lstStyle/>
                    <a:p>
                      <a:r>
                        <a:rPr lang="en-US" dirty="0" smtClean="0"/>
                        <a:t>Vocabulary</a:t>
                      </a:r>
                      <a:endParaRPr lang="en-GB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56610404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Attract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draw by a physical force causing or tending to cause to approach, adhere, or unite.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21418228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Repel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to force (something) to move away or apart. </a:t>
                      </a:r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46319983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Texture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how something feels, including its appearance and consistency.</a:t>
                      </a:r>
                      <a:endParaRPr lang="en-GB" sz="1000" b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70807186"/>
                  </a:ext>
                </a:extLst>
              </a:tr>
              <a:tr h="375420">
                <a:tc>
                  <a:txBody>
                    <a:bodyPr/>
                    <a:lstStyle/>
                    <a:p>
                      <a:r>
                        <a:rPr lang="en-GB" sz="1400" b="1" i="1" dirty="0" smtClean="0"/>
                        <a:t>Poles</a:t>
                      </a:r>
                      <a:endParaRPr lang="en-GB" sz="1400" b="1" i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b="0" i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one of two ends of a Magnet, with magnets having a North and a South pole.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99838980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1408300"/>
              </p:ext>
            </p:extLst>
          </p:nvPr>
        </p:nvGraphicFramePr>
        <p:xfrm>
          <a:off x="338328" y="719666"/>
          <a:ext cx="6620256" cy="2947076"/>
        </p:xfrm>
        <a:graphic>
          <a:graphicData uri="http://schemas.openxmlformats.org/drawingml/2006/table">
            <a:tbl>
              <a:tblPr firstRow="1" bandRow="1">
                <a:tableStyleId>{00A15C55-8517-42AA-B614-E9B94910E393}</a:tableStyleId>
              </a:tblPr>
              <a:tblGrid>
                <a:gridCol w="6620256">
                  <a:extLst>
                    <a:ext uri="{9D8B030D-6E8A-4147-A177-3AD203B41FA5}">
                      <a16:colId xmlns:a16="http://schemas.microsoft.com/office/drawing/2014/main" val="3420472960"/>
                    </a:ext>
                  </a:extLst>
                </a:gridCol>
              </a:tblGrid>
              <a:tr h="359326">
                <a:tc>
                  <a:txBody>
                    <a:bodyPr/>
                    <a:lstStyle/>
                    <a:p>
                      <a:r>
                        <a:rPr lang="en-US" dirty="0" smtClean="0"/>
                        <a:t>Key facts to remember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3217318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US" sz="1600" dirty="0" smtClean="0"/>
                        <a:t>1.</a:t>
                      </a:r>
                      <a:r>
                        <a:rPr lang="en-US" sz="1600" baseline="0" dirty="0" smtClean="0"/>
                        <a:t> A force is a push or a pull.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32983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2. W</a:t>
                      </a:r>
                      <a:r>
                        <a:rPr lang="en-US" sz="1600" dirty="0" smtClean="0"/>
                        <a:t>hen an object moves on a surface, the texture of the surface and the object affect how it moves.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33673693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3. </a:t>
                      </a:r>
                      <a:r>
                        <a:rPr lang="en-US" sz="1600" dirty="0" smtClean="0"/>
                        <a:t>A magnet attracts magnetic material.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80657377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600" dirty="0" smtClean="0"/>
                        <a:t>4. </a:t>
                      </a:r>
                      <a:r>
                        <a:rPr lang="en-US" sz="1600" dirty="0" smtClean="0"/>
                        <a:t>The strongest parts of a magnet are the poles. </a:t>
                      </a:r>
                      <a:endParaRPr lang="en-GB" sz="1600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850284"/>
                  </a:ext>
                </a:extLst>
              </a:tr>
              <a:tr h="500549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5. </a:t>
                      </a:r>
                      <a:r>
                        <a:rPr lang="en-US" sz="1600" dirty="0" smtClean="0"/>
                        <a:t>Magnets have two poles – a north pole and a south pole.</a:t>
                      </a:r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7833025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800775"/>
              </p:ext>
            </p:extLst>
          </p:nvPr>
        </p:nvGraphicFramePr>
        <p:xfrm>
          <a:off x="326137" y="3829002"/>
          <a:ext cx="2785750" cy="283305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85750">
                  <a:extLst>
                    <a:ext uri="{9D8B030D-6E8A-4147-A177-3AD203B41FA5}">
                      <a16:colId xmlns:a16="http://schemas.microsoft.com/office/drawing/2014/main" val="4235706945"/>
                    </a:ext>
                  </a:extLst>
                </a:gridCol>
              </a:tblGrid>
              <a:tr h="552771">
                <a:tc>
                  <a:txBody>
                    <a:bodyPr/>
                    <a:lstStyle/>
                    <a:p>
                      <a:r>
                        <a:rPr lang="en-US" dirty="0" smtClean="0"/>
                        <a:t>Working Scientifically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87110968"/>
                  </a:ext>
                </a:extLst>
              </a:tr>
              <a:tr h="2280284">
                <a:tc>
                  <a:txBody>
                    <a:bodyPr/>
                    <a:lstStyle/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setting up simple practical enquiries, comparative and fair tests.</a:t>
                      </a:r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endParaRPr lang="en-US" sz="1400" dirty="0" smtClean="0"/>
                    </a:p>
                    <a:p>
                      <a:pPr marL="285750" indent="-285750">
                        <a:buFont typeface="Wingdings" panose="05000000000000000000" pitchFamily="2" charset="2"/>
                        <a:buChar char="q"/>
                      </a:pPr>
                      <a:r>
                        <a:rPr lang="en-US" sz="1400" dirty="0" smtClean="0"/>
                        <a:t>gathering, recording, classifying and presenting data in a variety of ways to help in answering questions.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02955110"/>
                  </a:ext>
                </a:extLst>
              </a:tr>
            </a:tbl>
          </a:graphicData>
        </a:graphic>
      </p:graphicFrame>
      <p:graphicFrame>
        <p:nvGraphicFramePr>
          <p:cNvPr id="8" name="Table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404754"/>
              </p:ext>
            </p:extLst>
          </p:nvPr>
        </p:nvGraphicFramePr>
        <p:xfrm>
          <a:off x="3215930" y="3812830"/>
          <a:ext cx="3216656" cy="294123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216656">
                  <a:extLst>
                    <a:ext uri="{9D8B030D-6E8A-4147-A177-3AD203B41FA5}">
                      <a16:colId xmlns:a16="http://schemas.microsoft.com/office/drawing/2014/main" val="1164191011"/>
                    </a:ext>
                  </a:extLst>
                </a:gridCol>
              </a:tblGrid>
              <a:tr h="408230">
                <a:tc>
                  <a:txBody>
                    <a:bodyPr/>
                    <a:lstStyle/>
                    <a:p>
                      <a:r>
                        <a:rPr lang="en-US" dirty="0" smtClean="0"/>
                        <a:t>My</a:t>
                      </a:r>
                      <a:r>
                        <a:rPr lang="en-US" baseline="0" dirty="0" smtClean="0"/>
                        <a:t> memory jogger…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1166224"/>
                  </a:ext>
                </a:extLst>
              </a:tr>
              <a:tr h="2533007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59444244"/>
                  </a:ext>
                </a:extLst>
              </a:tr>
            </a:tbl>
          </a:graphicData>
        </a:graphic>
      </p:graphicFrame>
      <p:graphicFrame>
        <p:nvGraphicFramePr>
          <p:cNvPr id="9" name="Table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8829186"/>
              </p:ext>
            </p:extLst>
          </p:nvPr>
        </p:nvGraphicFramePr>
        <p:xfrm>
          <a:off x="6480542" y="3801277"/>
          <a:ext cx="5471682" cy="28607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83778">
                  <a:extLst>
                    <a:ext uri="{9D8B030D-6E8A-4147-A177-3AD203B41FA5}">
                      <a16:colId xmlns:a16="http://schemas.microsoft.com/office/drawing/2014/main" val="646389258"/>
                    </a:ext>
                  </a:extLst>
                </a:gridCol>
                <a:gridCol w="2787904">
                  <a:extLst>
                    <a:ext uri="{9D8B030D-6E8A-4147-A177-3AD203B41FA5}">
                      <a16:colId xmlns:a16="http://schemas.microsoft.com/office/drawing/2014/main" val="2085013711"/>
                    </a:ext>
                  </a:extLst>
                </a:gridCol>
              </a:tblGrid>
              <a:tr h="392151">
                <a:tc>
                  <a:txBody>
                    <a:bodyPr/>
                    <a:lstStyle/>
                    <a:p>
                      <a:r>
                        <a:rPr lang="en-US" dirty="0" smtClean="0"/>
                        <a:t>Prior Learning…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 smtClean="0"/>
                        <a:t>Future Learning… 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6169352"/>
                  </a:ext>
                </a:extLst>
              </a:tr>
              <a:tr h="2468629"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how things work. (Nursery –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and talk about different forces they can feel. (Nursery –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Talk about the differences between materials and changes they notice. (Nursery –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Explore the natural world around them. (Reception –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Describe what they see, hear and feel whilst outside. (Reception –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Find out how the shapes of solid objects made from some materials can be changed by squashing, bending, twisting and stretching. (Y2 - Uses of everyday materials) 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Explain that unsupported objects fall towards the Earth because of the force of gravity acting between the Earth and the falling object. (Y5 -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Identify the effects of air resistance, water resistance and friction, that act between moving surfaces. (Y5 -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err="1" smtClean="0"/>
                        <a:t>Recognise</a:t>
                      </a:r>
                      <a:r>
                        <a:rPr lang="en-US" sz="1000" dirty="0" smtClean="0"/>
                        <a:t> that some mechanisms, including levers, pulleys and gears, allow a smaller force to have a greater effect. (Y5 - Forces)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Magnetic fields by plotting with compass, representation by field lines. (KS3) </a:t>
                      </a:r>
                    </a:p>
                    <a:p>
                      <a:pPr marL="171450" indent="-171450">
                        <a:buFont typeface="Wingdings" panose="05000000000000000000" pitchFamily="2" charset="2"/>
                        <a:buChar char="ü"/>
                      </a:pPr>
                      <a:r>
                        <a:rPr lang="en-US" sz="1000" dirty="0" smtClean="0"/>
                        <a:t>Earth’s magnetism, compass and navigation. (KS3) </a:t>
                      </a:r>
                      <a:endParaRPr lang="en-GB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459378"/>
                  </a:ext>
                </a:extLst>
              </a:tr>
            </a:tbl>
          </a:graphicData>
        </a:graphic>
      </p:graphicFrame>
      <p:pic>
        <p:nvPicPr>
          <p:cNvPr id="10" name="Picture 9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136" y="111741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1" name="Picture 10" descr="C:\Users\head\Desktop\st ants logo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5888" y="111740"/>
            <a:ext cx="558800" cy="528339"/>
          </a:xfrm>
          <a:prstGeom prst="rect">
            <a:avLst/>
          </a:prstGeom>
          <a:noFill/>
          <a:ln>
            <a:noFill/>
          </a:ln>
          <a:extLst>
            <a:ext uri="{FAA26D3D-D897-4be2-8F04-BA451C77F1D7}">
              <ma14:placeholderFlag xmlns:wpc="http://schemas.microsoft.com/office/word/2010/wordprocessingCanvas" xmlns:cx="http://schemas.microsoft.com/office/drawing/2014/chartex" xmlns:mc="http://schemas.openxmlformats.org/markup-compatibility/2006" xmlns:m="http://schemas.openxmlformats.org/officeDocument/2006/math" xmlns:wp14="http://schemas.microsoft.com/office/word/2010/wordprocessingDrawing" xmlns:wp="http://schemas.openxmlformats.org/drawingml/2006/wordprocessingDrawing" xmlns:w14="http://schemas.microsoft.com/office/word/2010/wordml" xmlns:w15="http://schemas.microsoft.com/office/word/2012/wordml" xmlns:w16se="http://schemas.microsoft.com/office/word/2015/wordml/symex" xmlns:wpg="http://schemas.microsoft.com/office/word/2010/wordprocessingGroup" xmlns:wpi="http://schemas.microsoft.com/office/word/2010/wordprocessingInk" xmlns:wne="http://schemas.microsoft.com/office/word/2006/wordml" xmlns:wps="http://schemas.microsoft.com/office/word/2010/wordprocessingShape" xmlns:pic="http://schemas.openxmlformats.org/drawingml/2006/picture" xmlns:arto="http://schemas.microsoft.com/office/word/2006/arto" xmlns="" xmlns:mo="http://schemas.microsoft.com/office/mac/office/2008/main" xmlns:mv="urn:schemas-microsoft-com:mac:vml" xmlns:o="urn:schemas-microsoft-com:office:office" xmlns:v="urn:schemas-microsoft-com:vml" xmlns:w10="urn:schemas-microsoft-com:office:word" xmlns:w="http://schemas.openxmlformats.org/wordprocessingml/2006/main" xmlns:ma14="http://schemas.microsoft.com/office/mac/drawingml/2011/main" xmlns:lc="http://schemas.openxmlformats.org/drawingml/2006/lockedCanvas"/>
            </a:ext>
          </a:extLst>
        </p:spPr>
      </p:pic>
      <p:pic>
        <p:nvPicPr>
          <p:cNvPr id="14" name="Picture 13"/>
          <p:cNvPicPr>
            <a:picLocks noChangeAspect="1"/>
          </p:cNvPicPr>
          <p:nvPr/>
        </p:nvPicPr>
        <p:blipFill rotWithShape="1">
          <a:blip r:embed="rId3"/>
          <a:srcRect l="48192" t="57124" r="28164" b="16061"/>
          <a:stretch/>
        </p:blipFill>
        <p:spPr>
          <a:xfrm>
            <a:off x="4113984" y="5283449"/>
            <a:ext cx="1316505" cy="995405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3"/>
          <a:srcRect l="22984" t="64184" r="54064" b="18169"/>
          <a:stretch/>
        </p:blipFill>
        <p:spPr>
          <a:xfrm>
            <a:off x="3323727" y="4259626"/>
            <a:ext cx="1349717" cy="69181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3"/>
          <a:srcRect l="48128" t="27161" r="28113" b="54846"/>
          <a:stretch/>
        </p:blipFill>
        <p:spPr>
          <a:xfrm>
            <a:off x="4932417" y="4244691"/>
            <a:ext cx="1399907" cy="706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06517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259</TotalTime>
  <Words>395</Words>
  <Application>Microsoft Office PowerPoint</Application>
  <PresentationFormat>Widescreen</PresentationFormat>
  <Paragraphs>34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Wingdings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MCGOWAN, Heather</dc:creator>
  <cp:lastModifiedBy>Thomas, Suzanne</cp:lastModifiedBy>
  <cp:revision>14</cp:revision>
  <cp:lastPrinted>2022-03-01T14:49:17Z</cp:lastPrinted>
  <dcterms:created xsi:type="dcterms:W3CDTF">2022-03-01T14:43:05Z</dcterms:created>
  <dcterms:modified xsi:type="dcterms:W3CDTF">2024-01-31T14:31:31Z</dcterms:modified>
</cp:coreProperties>
</file>