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9263" cy="9929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hmo1xNntSssFFtK6b5mMhG48xn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1D8F4BC-9E64-4E5E-A0B6-53A5C6F7C0AA}">
  <a:tblStyle styleId="{11D8F4BC-9E64-4E5E-A0B6-53A5C6F7C0A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AAC69BD-778D-4765-9C4F-33401A173B81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5B03324-F55F-495B-BE43-D9948923E0AA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7CE463B-197C-4850-9754-8D1C830913A3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5021E37-AC54-4520-9844-FE415155F55F}" styleName="Table_4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425" y="744725"/>
            <a:ext cx="4533050" cy="3723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– </a:t>
            </a:r>
            <a:r>
              <a:rPr lang="en-US" b="1" dirty="0" smtClean="0"/>
              <a:t>Animals Including Humans (Humans)</a:t>
            </a:r>
            <a:endParaRPr b="1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2927373345"/>
              </p:ext>
            </p:extLst>
          </p:nvPr>
        </p:nvGraphicFramePr>
        <p:xfrm>
          <a:off x="7063238" y="749158"/>
          <a:ext cx="4631360" cy="2984521"/>
        </p:xfrm>
        <a:graphic>
          <a:graphicData uri="http://schemas.openxmlformats.org/drawingml/2006/table">
            <a:tbl>
              <a:tblPr firstRow="1" bandRow="1">
                <a:noFill/>
                <a:tableStyleId>{11D8F4BC-9E64-4E5E-A0B6-53A5C6F7C0AA}</a:tableStyleId>
              </a:tblPr>
              <a:tblGrid>
                <a:gridCol w="1530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0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8717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 dirty="0"/>
                        <a:t>Vocabulary</a:t>
                      </a:r>
                      <a:endParaRPr sz="1800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02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Offspring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The child of an animal.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484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Young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Offspring that has not reached adulthood.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402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Reproduction</a:t>
                      </a:r>
                      <a:r>
                        <a:rPr lang="en-US" sz="1400" b="1" i="1" baseline="0" dirty="0" smtClean="0"/>
                        <a:t>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To produce more of the same thing.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38728497"/>
                  </a:ext>
                </a:extLst>
              </a:tr>
              <a:tr h="56484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Hygiene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The way we care for our bodies</a:t>
                      </a:r>
                      <a:r>
                        <a:rPr lang="en-US" sz="1400" baseline="0" dirty="0" smtClean="0"/>
                        <a:t> to prevent disease or illness.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045861234"/>
                  </a:ext>
                </a:extLst>
              </a:tr>
              <a:tr h="36402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Germs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A microorganism which causes disease.</a:t>
                      </a:r>
                      <a:r>
                        <a:rPr lang="en-US" sz="1400" baseline="0" dirty="0" smtClean="0"/>
                        <a:t>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314937526"/>
                  </a:ext>
                </a:extLst>
              </a:tr>
              <a:tr h="36402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Exercise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Activity requiring</a:t>
                      </a:r>
                      <a:r>
                        <a:rPr lang="en-US" sz="1400" baseline="0" dirty="0" smtClean="0"/>
                        <a:t> physical effort.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169850211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496666914"/>
              </p:ext>
            </p:extLst>
          </p:nvPr>
        </p:nvGraphicFramePr>
        <p:xfrm>
          <a:off x="384562" y="739487"/>
          <a:ext cx="6620250" cy="2984523"/>
        </p:xfrm>
        <a:graphic>
          <a:graphicData uri="http://schemas.openxmlformats.org/drawingml/2006/table">
            <a:tbl>
              <a:tblPr firstRow="1" bandRow="1">
                <a:noFill/>
                <a:tableStyleId>{CAAC69BD-778D-4765-9C4F-33401A173B81}</a:tableStyleId>
              </a:tblPr>
              <a:tblGrid>
                <a:gridCol w="66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3885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Key facts to remember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23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1. Humans have offspring which grow into adults. </a:t>
                      </a:r>
                      <a:endParaRPr lang="en-GB"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3567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2. Humans</a:t>
                      </a:r>
                      <a:r>
                        <a:rPr lang="en-GB" sz="1600" b="0" i="0" u="none" strike="noStrike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 have the basic need of feeding, drinking and breathing that must be satisfied in order to survive. 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2302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3. For</a:t>
                      </a:r>
                      <a:r>
                        <a:rPr lang="en-GB" sz="1600" b="0" i="0" u="none" strike="noStrike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 humans to grow into healthy adults, they need the right amounts and types of food and exercise. 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35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4.</a:t>
                      </a:r>
                      <a:r>
                        <a:rPr lang="en-GB" sz="1600" b="0" i="0" u="none" strike="noStrike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 </a:t>
                      </a:r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 Good</a:t>
                      </a:r>
                      <a:r>
                        <a:rPr lang="en-GB" sz="1600" b="0" i="0" u="none" strike="noStrike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 hygiene is important in preventing infection. </a:t>
                      </a:r>
                      <a:endParaRPr lang="en-GB" sz="1600" b="0" i="0" u="none" strike="noStrike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  <a:p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224606634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>
            <p:extLst>
              <p:ext uri="{D42A27DB-BD31-4B8C-83A1-F6EECF244321}">
                <p14:modId xmlns:p14="http://schemas.microsoft.com/office/powerpoint/2010/main" val="3345789834"/>
              </p:ext>
            </p:extLst>
          </p:nvPr>
        </p:nvGraphicFramePr>
        <p:xfrm>
          <a:off x="384562" y="3986432"/>
          <a:ext cx="3043893" cy="2652112"/>
        </p:xfrm>
        <a:graphic>
          <a:graphicData uri="http://schemas.openxmlformats.org/drawingml/2006/table">
            <a:tbl>
              <a:tblPr firstRow="1" bandRow="1">
                <a:noFill/>
                <a:tableStyleId>{15B03324-F55F-495B-BE43-D9948923E0AA}</a:tableStyleId>
              </a:tblPr>
              <a:tblGrid>
                <a:gridCol w="30438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36257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Working Scientifically: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5855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observing closely, using simple equipment.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8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asking simple questions and recognising that they can be answered in different ways.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0" name="Google Shape;90;p1"/>
          <p:cNvGraphicFramePr/>
          <p:nvPr>
            <p:extLst>
              <p:ext uri="{D42A27DB-BD31-4B8C-83A1-F6EECF244321}">
                <p14:modId xmlns:p14="http://schemas.microsoft.com/office/powerpoint/2010/main" val="2057875644"/>
              </p:ext>
            </p:extLst>
          </p:nvPr>
        </p:nvGraphicFramePr>
        <p:xfrm>
          <a:off x="7178135" y="3996101"/>
          <a:ext cx="4839694" cy="2636357"/>
        </p:xfrm>
        <a:graphic>
          <a:graphicData uri="http://schemas.openxmlformats.org/drawingml/2006/table">
            <a:tbl>
              <a:tblPr firstRow="1" bandRow="1">
                <a:noFill/>
                <a:tableStyleId>{45021E37-AC54-4520-9844-FE415155F55F}</a:tableStyleId>
              </a:tblPr>
              <a:tblGrid>
                <a:gridCol w="1882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1307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Prior Learning… 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Future Learning… 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12781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animals that are carnivores, herbivores and omnivores. (Y1 - Animals, including humans)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Identify, name, draw and label the basic parts of the human body and say which part of the body is associated with each sense. (Y1 - Animals, including humans) 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that animals, including humans, need the right types and amount of nutrition, and that they cannot make their own food; they get nutrition from what they eat. (Y3 - Animals, including humans)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differences in the life cycles of a mammal, an amphibian, an insect and a bird. (Y5 - Living things and their habitats)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life process of reproduction in some plants and animals. (Y5 - Living things and their habitats)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Recognise the impact of diet, exercise, drugs and lifestyle on the way their bodies function. (Y6 - Animals, including humans)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658791"/>
              </p:ext>
            </p:extLst>
          </p:nvPr>
        </p:nvGraphicFramePr>
        <p:xfrm>
          <a:off x="3544421" y="3996101"/>
          <a:ext cx="3460391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60391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My memory jogger </a:t>
                      </a:r>
                      <a:endParaRPr lang="en-GB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5693" y="4604071"/>
            <a:ext cx="2375203" cy="16542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343</Words>
  <Application>Microsoft Office PowerPoint</Application>
  <PresentationFormat>Widescreen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23</cp:revision>
  <dcterms:created xsi:type="dcterms:W3CDTF">2022-03-01T14:43:05Z</dcterms:created>
  <dcterms:modified xsi:type="dcterms:W3CDTF">2024-01-31T14:18:05Z</dcterms:modified>
</cp:coreProperties>
</file>