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799263" cy="99298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1" d="100"/>
          <a:sy n="81" d="100"/>
        </p:scale>
        <p:origin x="120" y="6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86950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23659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03295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35799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71672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59374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27073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41077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57015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76881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08915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BF9977-5618-477D-AFE2-555611141A15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76745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endParaRPr lang="en-GB" sz="12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6800" y="166127"/>
            <a:ext cx="9601200" cy="448754"/>
          </a:xfrm>
        </p:spPr>
        <p:txBody>
          <a:bodyPr>
            <a:normAutofit/>
          </a:bodyPr>
          <a:lstStyle/>
          <a:p>
            <a:r>
              <a:rPr lang="en-US" dirty="0"/>
              <a:t>My </a:t>
            </a:r>
            <a:r>
              <a:rPr lang="en-US" b="1" dirty="0">
                <a:solidFill>
                  <a:srgbClr val="FF0000"/>
                </a:solidFill>
              </a:rPr>
              <a:t>K</a:t>
            </a:r>
            <a:r>
              <a:rPr lang="en-US" dirty="0"/>
              <a:t>now </a:t>
            </a:r>
            <a:r>
              <a:rPr lang="en-US" b="1" dirty="0">
                <a:solidFill>
                  <a:srgbClr val="FF0000"/>
                </a:solidFill>
              </a:rPr>
              <a:t>A</a:t>
            </a:r>
            <a:r>
              <a:rPr lang="en-US" dirty="0"/>
              <a:t>nd </a:t>
            </a:r>
            <a:r>
              <a:rPr lang="en-US" b="1" dirty="0">
                <a:solidFill>
                  <a:srgbClr val="FF0000"/>
                </a:solidFill>
              </a:rPr>
              <a:t>R</a:t>
            </a:r>
            <a:r>
              <a:rPr lang="en-US" dirty="0"/>
              <a:t>emember </a:t>
            </a:r>
            <a:r>
              <a:rPr lang="en-US" b="1" dirty="0">
                <a:solidFill>
                  <a:srgbClr val="FF0000"/>
                </a:solidFill>
              </a:rPr>
              <a:t>M</a:t>
            </a:r>
            <a:r>
              <a:rPr lang="en-US" dirty="0"/>
              <a:t>ore card about </a:t>
            </a:r>
            <a:r>
              <a:rPr lang="en-US" dirty="0" smtClean="0"/>
              <a:t>- </a:t>
            </a:r>
            <a:r>
              <a:rPr lang="en-US" b="1" dirty="0" smtClean="0"/>
              <a:t>Animals </a:t>
            </a:r>
            <a:r>
              <a:rPr lang="en-US" b="1" dirty="0"/>
              <a:t>I</a:t>
            </a:r>
            <a:r>
              <a:rPr lang="en-US" b="1" dirty="0" smtClean="0"/>
              <a:t>ncluding </a:t>
            </a:r>
            <a:r>
              <a:rPr lang="en-US" b="1" dirty="0"/>
              <a:t>H</a:t>
            </a:r>
            <a:r>
              <a:rPr lang="en-US" b="1" dirty="0" smtClean="0"/>
              <a:t>umans.</a:t>
            </a:r>
            <a:endParaRPr lang="en-GB" b="1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68752625"/>
              </p:ext>
            </p:extLst>
          </p:nvPr>
        </p:nvGraphicFramePr>
        <p:xfrm>
          <a:off x="7095744" y="601170"/>
          <a:ext cx="4856480" cy="2992447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235456">
                  <a:extLst>
                    <a:ext uri="{9D8B030D-6E8A-4147-A177-3AD203B41FA5}">
                      <a16:colId xmlns:a16="http://schemas.microsoft.com/office/drawing/2014/main" val="1221820849"/>
                    </a:ext>
                  </a:extLst>
                </a:gridCol>
                <a:gridCol w="3621024">
                  <a:extLst>
                    <a:ext uri="{9D8B030D-6E8A-4147-A177-3AD203B41FA5}">
                      <a16:colId xmlns:a16="http://schemas.microsoft.com/office/drawing/2014/main" val="1774903410"/>
                    </a:ext>
                  </a:extLst>
                </a:gridCol>
              </a:tblGrid>
              <a:tr h="306796">
                <a:tc gridSpan="2">
                  <a:txBody>
                    <a:bodyPr/>
                    <a:lstStyle/>
                    <a:p>
                      <a:r>
                        <a:rPr lang="en-US" dirty="0"/>
                        <a:t>Vocabulary</a:t>
                      </a:r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56610404"/>
                  </a:ext>
                </a:extLst>
              </a:tr>
              <a:tr h="536892">
                <a:tc>
                  <a:txBody>
                    <a:bodyPr/>
                    <a:lstStyle/>
                    <a:p>
                      <a:r>
                        <a:rPr lang="en-US" sz="1400" b="1" i="1" dirty="0" smtClean="0"/>
                        <a:t>Digestion </a:t>
                      </a:r>
                      <a:endParaRPr lang="en-GB" sz="1400" b="1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how the body breaks down food so it can be taken in and used.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21418228"/>
                  </a:ext>
                </a:extLst>
              </a:tr>
              <a:tr h="535315">
                <a:tc>
                  <a:txBody>
                    <a:bodyPr/>
                    <a:lstStyle/>
                    <a:p>
                      <a:r>
                        <a:rPr lang="en-US" sz="1400" b="1" i="1" dirty="0" smtClean="0"/>
                        <a:t>Saliva</a:t>
                      </a:r>
                      <a:endParaRPr lang="en-GB" sz="1400" b="1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aseline="0" dirty="0" smtClean="0"/>
                        <a:t>a liquid in the mouth that contains enzymes that begin digestion.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46319983"/>
                  </a:ext>
                </a:extLst>
              </a:tr>
              <a:tr h="306796">
                <a:tc>
                  <a:txBody>
                    <a:bodyPr/>
                    <a:lstStyle/>
                    <a:p>
                      <a:r>
                        <a:rPr lang="en-US" sz="1400" b="1" i="1" dirty="0" smtClean="0"/>
                        <a:t>Oesophagus </a:t>
                      </a:r>
                      <a:endParaRPr lang="en-GB" sz="1400" b="1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tube that takes food from the mouth to the stomach.</a:t>
                      </a:r>
                      <a:r>
                        <a:rPr lang="en-US" sz="1400" b="0" i="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70807186"/>
                  </a:ext>
                </a:extLst>
              </a:tr>
              <a:tr h="306796">
                <a:tc>
                  <a:txBody>
                    <a:bodyPr/>
                    <a:lstStyle/>
                    <a:p>
                      <a:r>
                        <a:rPr lang="en-US" sz="1400" b="1" i="1" baseline="0" dirty="0" smtClean="0"/>
                        <a:t>Producer</a:t>
                      </a:r>
                      <a:endParaRPr lang="en-GB" sz="1400" b="1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living thing that produces its own food, rather than consuming another living thing.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99838980"/>
                  </a:ext>
                </a:extLst>
              </a:tr>
              <a:tr h="306796">
                <a:tc>
                  <a:txBody>
                    <a:bodyPr/>
                    <a:lstStyle/>
                    <a:p>
                      <a:r>
                        <a:rPr lang="en-US" sz="1400" b="1" i="1" dirty="0" smtClean="0"/>
                        <a:t>Consumer </a:t>
                      </a:r>
                      <a:endParaRPr lang="en-GB" sz="1400" b="1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living thing that consumes (eats) another living thing for food, in order to get energy.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37063670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43912223"/>
              </p:ext>
            </p:extLst>
          </p:nvPr>
        </p:nvGraphicFramePr>
        <p:xfrm>
          <a:off x="338328" y="719666"/>
          <a:ext cx="6620256" cy="2655563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6620256">
                  <a:extLst>
                    <a:ext uri="{9D8B030D-6E8A-4147-A177-3AD203B41FA5}">
                      <a16:colId xmlns:a16="http://schemas.microsoft.com/office/drawing/2014/main" val="3420472960"/>
                    </a:ext>
                  </a:extLst>
                </a:gridCol>
              </a:tblGrid>
              <a:tr h="359326">
                <a:tc>
                  <a:txBody>
                    <a:bodyPr/>
                    <a:lstStyle/>
                    <a:p>
                      <a:r>
                        <a:rPr lang="en-US" dirty="0"/>
                        <a:t>Key facts to remember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53217318"/>
                  </a:ext>
                </a:extLst>
              </a:tr>
              <a:tr h="381065">
                <a:tc>
                  <a:txBody>
                    <a:bodyPr/>
                    <a:lstStyle/>
                    <a:p>
                      <a:r>
                        <a:rPr lang="en-US" sz="1600" dirty="0"/>
                        <a:t>1</a:t>
                      </a:r>
                      <a:r>
                        <a:rPr lang="en-US" sz="1600"/>
                        <a:t>. </a:t>
                      </a:r>
                      <a:r>
                        <a:rPr lang="en-US" sz="1600" smtClean="0"/>
                        <a:t>  Digestion starts when teeth start to break the food</a:t>
                      </a:r>
                      <a:r>
                        <a:rPr lang="en-US" sz="1600" baseline="0" smtClean="0"/>
                        <a:t> down.</a:t>
                      </a:r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9329837"/>
                  </a:ext>
                </a:extLst>
              </a:tr>
              <a:tr h="362309">
                <a:tc>
                  <a:txBody>
                    <a:bodyPr/>
                    <a:lstStyle/>
                    <a:p>
                      <a:r>
                        <a:rPr lang="en-US" sz="1600" dirty="0"/>
                        <a:t>2. </a:t>
                      </a:r>
                      <a:r>
                        <a:rPr lang="en-US" sz="1600" baseline="0" dirty="0" smtClean="0"/>
                        <a:t> Food passes from the mouth to the stomach via the </a:t>
                      </a:r>
                      <a:r>
                        <a:rPr lang="en-US" sz="1600" baseline="0" dirty="0" err="1" smtClean="0"/>
                        <a:t>oesophagus</a:t>
                      </a:r>
                      <a:r>
                        <a:rPr lang="en-US" sz="1600" baseline="0" dirty="0" smtClean="0"/>
                        <a:t>. </a:t>
                      </a:r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33673693"/>
                  </a:ext>
                </a:extLst>
              </a:tr>
              <a:tr h="388189"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3.</a:t>
                      </a:r>
                      <a:r>
                        <a:rPr lang="en-GB" sz="1600" baseline="0" dirty="0" smtClean="0"/>
                        <a:t>  Food is broken down in the stomach where other chemicals are added.</a:t>
                      </a:r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80657377"/>
                  </a:ext>
                </a:extLst>
              </a:tr>
              <a:tr h="500549"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4.</a:t>
                      </a:r>
                      <a:r>
                        <a:rPr lang="en-US" sz="1600" baseline="0" dirty="0" smtClean="0"/>
                        <a:t> F</a:t>
                      </a:r>
                      <a:r>
                        <a:rPr lang="en-US" sz="1600" dirty="0" smtClean="0"/>
                        <a:t>ood passes into the small intestine</a:t>
                      </a:r>
                      <a:r>
                        <a:rPr lang="en-US" sz="1600" baseline="0" dirty="0" smtClean="0"/>
                        <a:t> wh</a:t>
                      </a:r>
                      <a:r>
                        <a:rPr lang="en-US" sz="1600" dirty="0" smtClean="0"/>
                        <a:t>ere nutrients are removed from the food and leave the digestive system to be used elsewhere in the body.</a:t>
                      </a:r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5850284"/>
                  </a:ext>
                </a:extLst>
              </a:tr>
              <a:tr h="50054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 smtClean="0"/>
                        <a:t>5.</a:t>
                      </a:r>
                      <a:r>
                        <a:rPr lang="en-US" sz="1600" baseline="0" dirty="0" smtClean="0"/>
                        <a:t> The four types of teeth are : incisors for cutting, canines for tearing and molars and premolars for chewing </a:t>
                      </a:r>
                      <a:r>
                        <a:rPr lang="en-US" sz="1600" dirty="0" smtClean="0"/>
                        <a:t>. </a:t>
                      </a:r>
                      <a:endParaRPr lang="en-GB" sz="1600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47833025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01247931"/>
              </p:ext>
            </p:extLst>
          </p:nvPr>
        </p:nvGraphicFramePr>
        <p:xfrm>
          <a:off x="326135" y="3692476"/>
          <a:ext cx="3538757" cy="304630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38757">
                  <a:extLst>
                    <a:ext uri="{9D8B030D-6E8A-4147-A177-3AD203B41FA5}">
                      <a16:colId xmlns:a16="http://schemas.microsoft.com/office/drawing/2014/main" val="4235706945"/>
                    </a:ext>
                  </a:extLst>
                </a:gridCol>
              </a:tblGrid>
              <a:tr h="568756">
                <a:tc>
                  <a:txBody>
                    <a:bodyPr/>
                    <a:lstStyle/>
                    <a:p>
                      <a:r>
                        <a:rPr lang="en-US" dirty="0" smtClean="0"/>
                        <a:t>Working</a:t>
                      </a:r>
                      <a:r>
                        <a:rPr lang="en-US" baseline="0" dirty="0" smtClean="0"/>
                        <a:t> Scientifically 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87110968"/>
                  </a:ext>
                </a:extLst>
              </a:tr>
              <a:tr h="2477552">
                <a:tc>
                  <a:txBody>
                    <a:bodyPr/>
                    <a:lstStyle/>
                    <a:p>
                      <a:pPr marL="285750" indent="-285750">
                        <a:buFont typeface="Wingdings" panose="05000000000000000000" pitchFamily="2" charset="2"/>
                        <a:buChar char="q"/>
                      </a:pPr>
                      <a:r>
                        <a:rPr lang="en-US" dirty="0" smtClean="0"/>
                        <a:t>identifying differences, similarities or changes related to simple scientific ideas and processes.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q"/>
                      </a:pPr>
                      <a:endParaRPr lang="en-US" dirty="0" smtClean="0"/>
                    </a:p>
                    <a:p>
                      <a:pPr marL="285750" indent="-285750">
                        <a:buFont typeface="Wingdings" panose="05000000000000000000" pitchFamily="2" charset="2"/>
                        <a:buChar char="q"/>
                      </a:pPr>
                      <a:r>
                        <a:rPr lang="en-US" dirty="0" smtClean="0"/>
                        <a:t>asking relevant questions and using different types of scientific enquiries to answer them.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28349015"/>
                  </a:ext>
                </a:extLst>
              </a:tr>
            </a:tbl>
          </a:graphicData>
        </a:graphic>
      </p:graphicFrame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13548738"/>
              </p:ext>
            </p:extLst>
          </p:nvPr>
        </p:nvGraphicFramePr>
        <p:xfrm>
          <a:off x="3911093" y="3692475"/>
          <a:ext cx="2667838" cy="3046308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2667838">
                  <a:extLst>
                    <a:ext uri="{9D8B030D-6E8A-4147-A177-3AD203B41FA5}">
                      <a16:colId xmlns:a16="http://schemas.microsoft.com/office/drawing/2014/main" val="1164191011"/>
                    </a:ext>
                  </a:extLst>
                </a:gridCol>
              </a:tblGrid>
              <a:tr h="422813">
                <a:tc>
                  <a:txBody>
                    <a:bodyPr/>
                    <a:lstStyle/>
                    <a:p>
                      <a:r>
                        <a:rPr lang="en-US" dirty="0" smtClean="0"/>
                        <a:t>My memory</a:t>
                      </a:r>
                      <a:r>
                        <a:rPr lang="en-US" baseline="0" dirty="0" smtClean="0"/>
                        <a:t> jogger…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1166224"/>
                  </a:ext>
                </a:extLst>
              </a:tr>
              <a:tr h="262349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59444244"/>
                  </a:ext>
                </a:extLst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56661970"/>
              </p:ext>
            </p:extLst>
          </p:nvPr>
        </p:nvGraphicFramePr>
        <p:xfrm>
          <a:off x="6704383" y="3692475"/>
          <a:ext cx="5247841" cy="3109383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3140261">
                  <a:extLst>
                    <a:ext uri="{9D8B030D-6E8A-4147-A177-3AD203B41FA5}">
                      <a16:colId xmlns:a16="http://schemas.microsoft.com/office/drawing/2014/main" val="646389258"/>
                    </a:ext>
                  </a:extLst>
                </a:gridCol>
                <a:gridCol w="2107580">
                  <a:extLst>
                    <a:ext uri="{9D8B030D-6E8A-4147-A177-3AD203B41FA5}">
                      <a16:colId xmlns:a16="http://schemas.microsoft.com/office/drawing/2014/main" val="2085013711"/>
                    </a:ext>
                  </a:extLst>
                </a:gridCol>
              </a:tblGrid>
              <a:tr h="457623">
                <a:tc>
                  <a:txBody>
                    <a:bodyPr/>
                    <a:lstStyle/>
                    <a:p>
                      <a:r>
                        <a:rPr lang="en-US" dirty="0" smtClean="0"/>
                        <a:t>Prior Learning…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Future Learning… 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16169352"/>
                  </a:ext>
                </a:extLst>
              </a:tr>
              <a:tr h="2588685">
                <a:tc>
                  <a:txBody>
                    <a:bodyPr/>
                    <a:lstStyle/>
                    <a:p>
                      <a:pPr marL="285750" indent="-285750">
                        <a:buFont typeface="Wingdings" panose="05000000000000000000" pitchFamily="2" charset="2"/>
                        <a:buChar char="ü"/>
                      </a:pPr>
                      <a:r>
                        <a:rPr lang="en-US" sz="1050" dirty="0" smtClean="0"/>
                        <a:t>Identify and name a variety of common animals that are carnivores, herbivores and omnivores. (Y1 - Animals, including humans)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ü"/>
                      </a:pPr>
                      <a:r>
                        <a:rPr lang="en-US" sz="1050" dirty="0" smtClean="0"/>
                        <a:t>Find out about and describe the basic needs of animals</a:t>
                      </a:r>
                      <a:r>
                        <a:rPr lang="en-US" sz="1050" baseline="0" dirty="0" smtClean="0"/>
                        <a:t> </a:t>
                      </a:r>
                      <a:r>
                        <a:rPr lang="en-US" sz="1050" dirty="0" smtClean="0"/>
                        <a:t>(Y2 - Animals, including humans) 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ü"/>
                      </a:pPr>
                      <a:r>
                        <a:rPr lang="en-US" sz="1050" dirty="0" smtClean="0"/>
                        <a:t>Describe the importance for humans of exercise, eating the right amounts of different types of food, and hygiene. (Y2 - Animals, including humans) 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ü"/>
                      </a:pPr>
                      <a:r>
                        <a:rPr lang="en-US" sz="1050" dirty="0" smtClean="0"/>
                        <a:t>Identify that animals, including humans, need the right types and amount of nutrition, and that they cannot make their own food; they get nutrition from what they eat. (Y3 - Animals, including humans) </a:t>
                      </a:r>
                      <a:endParaRPr lang="en-GB" sz="10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ü"/>
                      </a:pPr>
                      <a:r>
                        <a:rPr lang="en-US" sz="1050" dirty="0" smtClean="0"/>
                        <a:t>Identify and name the main parts of the human circulatory system, and describe the functions of the heart, blood vessels and blood. (Y6 - Animals, including humans) 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ü"/>
                      </a:pPr>
                      <a:r>
                        <a:rPr lang="en-US" sz="1050" dirty="0" smtClean="0"/>
                        <a:t>Recognise the impact of diet, exercise, drugs and lifestyle on the way their bodies function. (Y6 - Animals, including humans) 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ü"/>
                      </a:pPr>
                      <a:r>
                        <a:rPr lang="en-US" sz="1050" dirty="0" smtClean="0"/>
                        <a:t>Describe the ways in which nutrients and water are transported within animals, including humans. (Y6 - Animals, including humans)</a:t>
                      </a:r>
                      <a:endParaRPr lang="en-GB" sz="105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87459378"/>
                  </a:ext>
                </a:extLst>
              </a:tr>
            </a:tbl>
          </a:graphicData>
        </a:graphic>
      </p:graphicFrame>
      <p:pic>
        <p:nvPicPr>
          <p:cNvPr id="10" name="Picture 9" descr="C:\Users\head\Desktop\st ants logo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136" y="111741"/>
            <a:ext cx="558800" cy="528339"/>
          </a:xfrm>
          <a:prstGeom prst="rect">
            <a:avLst/>
          </a:prstGeom>
          <a:noFill/>
          <a:ln>
            <a:noFill/>
          </a:ln>
          <a:extLst>
            <a:ext uri="{FAA26D3D-D897-4be2-8F04-BA451C77F1D7}">
              <ma14:placeholderFlag xmlns:wpc="http://schemas.microsoft.com/office/word/2010/wordprocessingCanvas" xmlns:cx="http://schemas.microsoft.com/office/drawing/2014/chartex" xmlns:mc="http://schemas.openxmlformats.org/markup-compatibility/2006" xmlns:m="http://schemas.openxmlformats.org/officeDocument/2006/math" xmlns:wp14="http://schemas.microsoft.com/office/word/2010/wordprocessingDrawing" xmlns:wp="http://schemas.openxmlformats.org/drawingml/2006/wordprocessingDrawing" xmlns:w14="http://schemas.microsoft.com/office/word/2010/wordml" xmlns:w15="http://schemas.microsoft.com/office/word/2012/wordml" xmlns:w16se="http://schemas.microsoft.com/office/word/2015/wordml/symex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pic="http://schemas.openxmlformats.org/drawingml/2006/picture" xmlns:arto="http://schemas.microsoft.com/office/word/2006/arto" xmlns="" xmlns:mo="http://schemas.microsoft.com/office/mac/office/2008/main" xmlns:mv="urn:schemas-microsoft-com:mac:vml" xmlns:o="urn:schemas-microsoft-com:office:office" xmlns:v="urn:schemas-microsoft-com:vml" xmlns:w10="urn:schemas-microsoft-com:office:word" xmlns:w="http://schemas.openxmlformats.org/wordprocessingml/2006/main" xmlns:ma14="http://schemas.microsoft.com/office/mac/drawingml/2011/main" xmlns:lc="http://schemas.openxmlformats.org/drawingml/2006/lockedCanvas"/>
            </a:ext>
          </a:extLst>
        </p:spPr>
      </p:pic>
      <p:pic>
        <p:nvPicPr>
          <p:cNvPr id="11" name="Picture 10" descr="C:\Users\head\Desktop\st ants logo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95888" y="111740"/>
            <a:ext cx="558800" cy="528339"/>
          </a:xfrm>
          <a:prstGeom prst="rect">
            <a:avLst/>
          </a:prstGeom>
          <a:noFill/>
          <a:ln>
            <a:noFill/>
          </a:ln>
          <a:extLst>
            <a:ext uri="{FAA26D3D-D897-4be2-8F04-BA451C77F1D7}">
              <ma14:placeholderFlag xmlns:wpc="http://schemas.microsoft.com/office/word/2010/wordprocessingCanvas" xmlns:cx="http://schemas.microsoft.com/office/drawing/2014/chartex" xmlns:mc="http://schemas.openxmlformats.org/markup-compatibility/2006" xmlns:m="http://schemas.openxmlformats.org/officeDocument/2006/math" xmlns:wp14="http://schemas.microsoft.com/office/word/2010/wordprocessingDrawing" xmlns:wp="http://schemas.openxmlformats.org/drawingml/2006/wordprocessingDrawing" xmlns:w14="http://schemas.microsoft.com/office/word/2010/wordml" xmlns:w15="http://schemas.microsoft.com/office/word/2012/wordml" xmlns:w16se="http://schemas.microsoft.com/office/word/2015/wordml/symex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pic="http://schemas.openxmlformats.org/drawingml/2006/picture" xmlns:arto="http://schemas.microsoft.com/office/word/2006/arto" xmlns="" xmlns:mo="http://schemas.microsoft.com/office/mac/office/2008/main" xmlns:mv="urn:schemas-microsoft-com:mac:vml" xmlns:o="urn:schemas-microsoft-com:office:office" xmlns:v="urn:schemas-microsoft-com:vml" xmlns:w10="urn:schemas-microsoft-com:office:word" xmlns:w="http://schemas.openxmlformats.org/wordprocessingml/2006/main" xmlns:ma14="http://schemas.microsoft.com/office/mac/drawingml/2011/main" xmlns:lc="http://schemas.openxmlformats.org/drawingml/2006/lockedCanvas"/>
            </a:ext>
          </a:extLst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36545" y="4413227"/>
            <a:ext cx="2357226" cy="14175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065174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35825</TotalTime>
  <Words>425</Words>
  <Application>Microsoft Office PowerPoint</Application>
  <PresentationFormat>Widescreen</PresentationFormat>
  <Paragraphs>32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Wingdings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MCGOWAN, Heather</dc:creator>
  <cp:lastModifiedBy>Thomas, Suzanne</cp:lastModifiedBy>
  <cp:revision>23</cp:revision>
  <cp:lastPrinted>2023-02-28T12:36:22Z</cp:lastPrinted>
  <dcterms:created xsi:type="dcterms:W3CDTF">2022-03-01T14:43:05Z</dcterms:created>
  <dcterms:modified xsi:type="dcterms:W3CDTF">2024-01-31T15:06:25Z</dcterms:modified>
</cp:coreProperties>
</file>