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9263" cy="99298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7" roundtripDataSignature="AMtx7mi2SFkq3DH955eINJ4c/ou1UM+EX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0FB69E1-7F08-4DD0-AF58-55B49B54B05D}">
  <a:tblStyle styleId="{C0FB69E1-7F08-4DD0-AF58-55B49B54B05D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1E8"/>
          </a:solidFill>
        </a:fill>
      </a:tcStyle>
    </a:wholeTbl>
    <a:band1H>
      <a:tcTxStyle b="off" i="off"/>
      <a:tcStyle>
        <a:tcBdr/>
        <a:fill>
          <a:solidFill>
            <a:srgbClr val="D4E2CE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D4E2CE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7AABAB6B-B3E7-4558-9A6E-BDD584625529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4E6"/>
          </a:solidFill>
        </a:fill>
      </a:tcStyle>
    </a:wholeTbl>
    <a:band1H>
      <a:tcTxStyle b="off" i="off"/>
      <a:tcStyle>
        <a:tcBdr/>
        <a:fill>
          <a:solidFill>
            <a:srgbClr val="FFE8CA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FFE8CA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4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4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B2603A79-D0B4-4D1A-ACC6-264DF3A4AD34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 b="off" i="off"/>
      <a:tcStyle>
        <a:tcBdr/>
        <a:fill>
          <a:solidFill>
            <a:srgbClr val="D0DEEF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D0DEEF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B254B002-3E8C-444F-BD98-E96A3F58F871}" styleName="Table_3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CECE7"/>
          </a:solidFill>
        </a:fill>
      </a:tcStyle>
    </a:wholeTbl>
    <a:band1H>
      <a:tcTxStyle b="off" i="off"/>
      <a:tcStyle>
        <a:tcBdr/>
        <a:fill>
          <a:solidFill>
            <a:srgbClr val="F8D6CC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F8D6CC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425" y="744725"/>
            <a:ext cx="4533050" cy="3723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– </a:t>
            </a:r>
            <a:r>
              <a:rPr lang="en-US" b="1" dirty="0" smtClean="0"/>
              <a:t>Animals Including Humans (Animals)</a:t>
            </a:r>
            <a:endParaRPr b="1" dirty="0"/>
          </a:p>
        </p:txBody>
      </p:sp>
      <p:graphicFrame>
        <p:nvGraphicFramePr>
          <p:cNvPr id="86" name="Google Shape;86;p1"/>
          <p:cNvGraphicFramePr/>
          <p:nvPr>
            <p:extLst>
              <p:ext uri="{D42A27DB-BD31-4B8C-83A1-F6EECF244321}">
                <p14:modId xmlns:p14="http://schemas.microsoft.com/office/powerpoint/2010/main" val="277029350"/>
              </p:ext>
            </p:extLst>
          </p:nvPr>
        </p:nvGraphicFramePr>
        <p:xfrm>
          <a:off x="6898715" y="558366"/>
          <a:ext cx="4856475" cy="3069148"/>
        </p:xfrm>
        <a:graphic>
          <a:graphicData uri="http://schemas.openxmlformats.org/drawingml/2006/table">
            <a:tbl>
              <a:tblPr firstRow="1" bandRow="1">
                <a:noFill/>
                <a:tableStyleId>{C0FB69E1-7F08-4DD0-AF58-55B49B54B05D}</a:tableStyleId>
              </a:tblPr>
              <a:tblGrid>
                <a:gridCol w="1235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1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9019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 dirty="0"/>
                        <a:t>Vocabulary</a:t>
                      </a:r>
                      <a:endParaRPr sz="1800" u="none" strike="noStrike" cap="none"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555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1" dirty="0" smtClean="0"/>
                        <a:t>Offspring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 smtClean="0"/>
                        <a:t>The child of an animal.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84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1" dirty="0" smtClean="0"/>
                        <a:t>Young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 smtClean="0"/>
                        <a:t>Offspring that has not reached adulthood.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 dirty="0" smtClean="0"/>
                        <a:t>Reproduction</a:t>
                      </a:r>
                      <a:r>
                        <a:rPr lang="en-US" sz="1400" b="1" i="1" baseline="0" dirty="0" smtClean="0"/>
                        <a:t>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To produce more of the same thing. 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85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 dirty="0" smtClean="0"/>
                        <a:t>Live young</a:t>
                      </a:r>
                      <a:r>
                        <a:rPr lang="en-US" sz="1400" b="1" i="1" baseline="0" dirty="0" smtClean="0"/>
                        <a:t>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Animals that are born</a:t>
                      </a:r>
                      <a:r>
                        <a:rPr lang="en-US" sz="1400" baseline="0" dirty="0" smtClean="0"/>
                        <a:t> live. 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2519724044"/>
                  </a:ext>
                </a:extLst>
              </a:tr>
              <a:tr h="878026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 dirty="0" smtClean="0"/>
                        <a:t>Eggs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An oval or round object laid by a female bird, reptile</a:t>
                      </a:r>
                      <a:r>
                        <a:rPr lang="en-US" sz="1400" b="0" i="0" u="none" strike="noStrike" cap="none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 or fish, </a:t>
                      </a:r>
                      <a:r>
                        <a:rPr lang="en-US" sz="14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usually containing a developing embryo. 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875420728"/>
                  </a:ext>
                </a:extLst>
              </a:tr>
            </a:tbl>
          </a:graphicData>
        </a:graphic>
      </p:graphicFrame>
      <p:graphicFrame>
        <p:nvGraphicFramePr>
          <p:cNvPr id="87" name="Google Shape;87;p1"/>
          <p:cNvGraphicFramePr/>
          <p:nvPr>
            <p:extLst>
              <p:ext uri="{D42A27DB-BD31-4B8C-83A1-F6EECF244321}">
                <p14:modId xmlns:p14="http://schemas.microsoft.com/office/powerpoint/2010/main" val="3576117889"/>
              </p:ext>
            </p:extLst>
          </p:nvPr>
        </p:nvGraphicFramePr>
        <p:xfrm>
          <a:off x="326136" y="796110"/>
          <a:ext cx="6294117" cy="2831404"/>
        </p:xfrm>
        <a:graphic>
          <a:graphicData uri="http://schemas.openxmlformats.org/drawingml/2006/table">
            <a:tbl>
              <a:tblPr firstRow="1" bandRow="1">
                <a:noFill/>
                <a:tableStyleId>{7AABAB6B-B3E7-4558-9A6E-BDD584625529}</a:tableStyleId>
              </a:tblPr>
              <a:tblGrid>
                <a:gridCol w="6294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3393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 dirty="0"/>
                        <a:t>Key facts to remember</a:t>
                      </a:r>
                      <a:endParaRPr sz="1800" u="none" strike="noStrike" cap="none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834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1 </a:t>
                      </a:r>
                      <a:r>
                        <a:rPr lang="en-US" sz="1600" dirty="0" smtClean="0"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Animals</a:t>
                      </a:r>
                      <a:r>
                        <a:rPr lang="en-US" sz="1600" baseline="0" dirty="0" smtClean="0"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 </a:t>
                      </a:r>
                      <a:r>
                        <a:rPr lang="en-US" sz="1600" dirty="0" smtClean="0"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have </a:t>
                      </a:r>
                      <a:r>
                        <a:rPr lang="en-US" sz="1600" dirty="0"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offspring that grow into adults. </a:t>
                      </a:r>
                      <a:endParaRPr sz="1600" u="none" strike="noStrike" cap="none" dirty="0">
                        <a:latin typeface="Calibri" panose="020F0502020204030204" pitchFamily="34" charset="0"/>
                        <a:ea typeface="Arial"/>
                        <a:cs typeface="Calibri" panose="020F0502020204030204" pitchFamily="34" charset="0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834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US" sz="1600" dirty="0"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2.  </a:t>
                      </a:r>
                      <a:r>
                        <a:rPr lang="en-US" sz="1600" dirty="0" smtClean="0"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Some</a:t>
                      </a:r>
                      <a:r>
                        <a:rPr lang="en-US" sz="1600" baseline="0" dirty="0" smtClean="0"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 animals give birth to live young and some animals lay eggs. </a:t>
                      </a:r>
                      <a:endParaRPr sz="1600" u="none" strike="noStrike" cap="none" dirty="0">
                        <a:latin typeface="Calibri" panose="020F0502020204030204" pitchFamily="34" charset="0"/>
                        <a:ea typeface="Arial"/>
                        <a:cs typeface="Calibri" panose="020F0502020204030204" pitchFamily="34" charset="0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834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US" sz="1600" dirty="0"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3. </a:t>
                      </a:r>
                      <a:r>
                        <a:rPr lang="en-US" sz="1600" dirty="0" smtClean="0">
                          <a:solidFill>
                            <a:srgbClr val="231F20"/>
                          </a:solidFill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The young of some animals do not look like their parents </a:t>
                      </a:r>
                      <a:r>
                        <a:rPr lang="en-US" sz="1600" dirty="0" err="1" smtClean="0">
                          <a:solidFill>
                            <a:srgbClr val="231F20"/>
                          </a:solidFill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e,g</a:t>
                      </a:r>
                      <a:r>
                        <a:rPr lang="en-US" sz="1600" dirty="0" smtClean="0">
                          <a:solidFill>
                            <a:srgbClr val="231F20"/>
                          </a:solidFill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.</a:t>
                      </a:r>
                      <a:r>
                        <a:rPr lang="en-US" sz="1600" baseline="0" dirty="0" smtClean="0">
                          <a:solidFill>
                            <a:srgbClr val="231F20"/>
                          </a:solidFill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 tadpoles. </a:t>
                      </a:r>
                      <a:endParaRPr sz="1600" u="none" strike="noStrike" cap="none" dirty="0">
                        <a:latin typeface="Calibri" panose="020F0502020204030204" pitchFamily="34" charset="0"/>
                        <a:ea typeface="Arial"/>
                        <a:cs typeface="Calibri" panose="020F0502020204030204" pitchFamily="34" charset="0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83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4. </a:t>
                      </a:r>
                      <a:r>
                        <a:rPr lang="en-US" sz="1600" dirty="0" smtClean="0">
                          <a:solidFill>
                            <a:srgbClr val="202124"/>
                          </a:solidFill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All</a:t>
                      </a:r>
                      <a:r>
                        <a:rPr lang="en-US" sz="1600" baseline="0" dirty="0" smtClean="0">
                          <a:solidFill>
                            <a:srgbClr val="202124"/>
                          </a:solidFill>
                          <a:latin typeface="Calibri" panose="020F0502020204030204" pitchFamily="34" charset="0"/>
                          <a:ea typeface="Arial"/>
                          <a:cs typeface="Calibri" panose="020F0502020204030204" pitchFamily="34" charset="0"/>
                          <a:sym typeface="Arial"/>
                        </a:rPr>
                        <a:t> animals have the basic needs of feeding, drinking and breathing that must be satisfied in order to survive. </a:t>
                      </a:r>
                      <a:endParaRPr lang="en-US" sz="1600" u="none" strike="noStrike" cap="none" dirty="0" smtClean="0">
                        <a:latin typeface="Calibri" panose="020F0502020204030204" pitchFamily="34" charset="0"/>
                        <a:ea typeface="Arial"/>
                        <a:cs typeface="Calibri" panose="020F0502020204030204" pitchFamily="34" charset="0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endParaRPr sz="1600" u="none" strike="noStrike" cap="none" dirty="0">
                        <a:latin typeface="Calibri" panose="020F0502020204030204" pitchFamily="34" charset="0"/>
                        <a:ea typeface="Arial"/>
                        <a:cs typeface="Calibri" panose="020F0502020204030204" pitchFamily="34" charset="0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2206087979"/>
                  </a:ext>
                </a:extLst>
              </a:tr>
            </a:tbl>
          </a:graphicData>
        </a:graphic>
      </p:graphicFrame>
      <p:graphicFrame>
        <p:nvGraphicFramePr>
          <p:cNvPr id="88" name="Google Shape;88;p1"/>
          <p:cNvGraphicFramePr/>
          <p:nvPr>
            <p:extLst>
              <p:ext uri="{D42A27DB-BD31-4B8C-83A1-F6EECF244321}">
                <p14:modId xmlns:p14="http://schemas.microsoft.com/office/powerpoint/2010/main" val="698883457"/>
              </p:ext>
            </p:extLst>
          </p:nvPr>
        </p:nvGraphicFramePr>
        <p:xfrm>
          <a:off x="346725" y="3783544"/>
          <a:ext cx="3886947" cy="2841103"/>
        </p:xfrm>
        <a:graphic>
          <a:graphicData uri="http://schemas.openxmlformats.org/drawingml/2006/table">
            <a:tbl>
              <a:tblPr firstRow="1" bandRow="1">
                <a:noFill/>
                <a:tableStyleId>{B2603A79-D0B4-4D1A-ACC6-264DF3A4AD34}</a:tableStyleId>
              </a:tblPr>
              <a:tblGrid>
                <a:gridCol w="3886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3051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 dirty="0" smtClean="0"/>
                        <a:t>Working Scientifically</a:t>
                      </a:r>
                      <a:endParaRPr sz="1800" u="none" strike="noStrike" cap="none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0585">
                <a:tc>
                  <a:txBody>
                    <a:bodyPr/>
                    <a:lstStyle/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Wingdings" panose="05000000000000000000" pitchFamily="2" charset="2"/>
                        <a:buChar char="q"/>
                      </a:pPr>
                      <a:r>
                        <a:rPr lang="en-GB" sz="1800" dirty="0" smtClean="0"/>
                        <a:t>identifying and classifying.</a:t>
                      </a:r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Wingdings" panose="05000000000000000000" pitchFamily="2" charset="2"/>
                        <a:buChar char="q"/>
                      </a:pPr>
                      <a:endParaRPr lang="en-US" sz="1800" u="none" strike="noStrike" cap="none" dirty="0" smtClean="0"/>
                    </a:p>
                    <a:p>
                      <a:pPr marL="285750" marR="0" lvl="0" indent="-2857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/>
                        <a:t>gathering and recording data to help in answering questions.</a:t>
                      </a:r>
                      <a:endParaRPr sz="1800" u="none" strike="noStrike" cap="none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3796365947"/>
                  </a:ext>
                </a:extLst>
              </a:tr>
            </a:tbl>
          </a:graphicData>
        </a:graphic>
      </p:graphicFrame>
      <p:graphicFrame>
        <p:nvGraphicFramePr>
          <p:cNvPr id="89" name="Google Shape;89;p1"/>
          <p:cNvGraphicFramePr/>
          <p:nvPr>
            <p:extLst>
              <p:ext uri="{D42A27DB-BD31-4B8C-83A1-F6EECF244321}">
                <p14:modId xmlns:p14="http://schemas.microsoft.com/office/powerpoint/2010/main" val="2041028587"/>
              </p:ext>
            </p:extLst>
          </p:nvPr>
        </p:nvGraphicFramePr>
        <p:xfrm>
          <a:off x="7445828" y="3783543"/>
          <a:ext cx="4569388" cy="2841104"/>
        </p:xfrm>
        <a:graphic>
          <a:graphicData uri="http://schemas.openxmlformats.org/drawingml/2006/table">
            <a:tbl>
              <a:tblPr firstRow="1" bandRow="1">
                <a:noFill/>
                <a:tableStyleId>{B254B002-3E8C-444F-BD98-E96A3F58F871}</a:tableStyleId>
              </a:tblPr>
              <a:tblGrid>
                <a:gridCol w="19000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9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188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 dirty="0" smtClean="0"/>
                        <a:t>Prior</a:t>
                      </a:r>
                      <a:r>
                        <a:rPr lang="en-US" sz="1800" u="none" strike="noStrike" cap="none" baseline="0" dirty="0" smtClean="0"/>
                        <a:t> Learning…</a:t>
                      </a:r>
                      <a:endParaRPr sz="18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US" sz="1800" u="none" strike="noStrike" cap="none" dirty="0" smtClean="0"/>
                        <a:t>Future Learning…</a:t>
                      </a:r>
                      <a:endParaRPr sz="1800" u="none" strike="noStrike" cap="none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9220"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common animals that are carnivores, herbivores and omnivores. (Y1 - Animals, including humans)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Identify, name, draw and label the basic parts of the human body and say which part of the body is associated with each sense. (Y1 - Animals, including humans) 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that animals, including humans, need the right types and amount of nutrition, and that they cannot make their own food; they get nutrition from what they eat. (Y3 - Animals, including humans)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the differences in the life cycles of a mammal, an amphibian, an insect and a bird. (Y5 - Living things and their habitats)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the life process of reproduction in some plants and animals. (Y5 - Living things and their habitats)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Recognise the impact of diet, exercise, drugs and lifestyle on the way their bodies function. (Y6 - Animals, including humans)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0" name="Google Shape;90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369040" y="30027"/>
            <a:ext cx="558800" cy="528339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3906882"/>
              </p:ext>
            </p:extLst>
          </p:nvPr>
        </p:nvGraphicFramePr>
        <p:xfrm>
          <a:off x="4375751" y="3783544"/>
          <a:ext cx="2761319" cy="284110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761319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94332">
                <a:tc>
                  <a:txBody>
                    <a:bodyPr/>
                    <a:lstStyle/>
                    <a:p>
                      <a:r>
                        <a:rPr lang="en-US" sz="1800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My memory jogger </a:t>
                      </a:r>
                      <a:endParaRPr lang="en-GB" sz="18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44677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pic>
        <p:nvPicPr>
          <p:cNvPr id="94" name="Google Shape;94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32883" y="4387286"/>
            <a:ext cx="2224178" cy="18116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340</Words>
  <Application>Microsoft Office PowerPoint</Application>
  <PresentationFormat>Widescreen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8</cp:revision>
  <dcterms:created xsi:type="dcterms:W3CDTF">2022-03-01T14:43:05Z</dcterms:created>
  <dcterms:modified xsi:type="dcterms:W3CDTF">2024-01-31T14:18:52Z</dcterms:modified>
</cp:coreProperties>
</file>