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sldIdLst>
    <p:sldId id="256" r:id="rId5"/>
    <p:sldId id="257" r:id="rId6"/>
    <p:sldId id="301" r:id="rId7"/>
    <p:sldId id="302" r:id="rId8"/>
    <p:sldId id="307" r:id="rId9"/>
    <p:sldId id="338" r:id="rId10"/>
    <p:sldId id="305" r:id="rId11"/>
    <p:sldId id="355" r:id="rId12"/>
    <p:sldId id="341" r:id="rId13"/>
    <p:sldId id="342" r:id="rId14"/>
    <p:sldId id="356" r:id="rId15"/>
    <p:sldId id="357" r:id="rId16"/>
    <p:sldId id="328" r:id="rId17"/>
    <p:sldId id="358" r:id="rId18"/>
    <p:sldId id="359" r:id="rId19"/>
    <p:sldId id="360" r:id="rId20"/>
    <p:sldId id="350" r:id="rId21"/>
    <p:sldId id="351" r:id="rId22"/>
    <p:sldId id="362" r:id="rId23"/>
    <p:sldId id="363" r:id="rId24"/>
    <p:sldId id="33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8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la Gorini" initials="MG" lastIdx="21" clrIdx="0">
    <p:extLst>
      <p:ext uri="{19B8F6BF-5375-455C-9EA6-DF929625EA0E}">
        <p15:presenceInfo xmlns:p15="http://schemas.microsoft.com/office/powerpoint/2012/main" userId="S::mila.gorini@edcoms.co.uk::ea5581c7-911a-4bef-9909-da14cd8dc7a9" providerId="AD"/>
      </p:ext>
    </p:extLst>
  </p:cmAuthor>
  <p:cmAuthor id="2" name="Florence Ackland" initials="FA" lastIdx="128" clrIdx="1">
    <p:extLst>
      <p:ext uri="{19B8F6BF-5375-455C-9EA6-DF929625EA0E}">
        <p15:presenceInfo xmlns:p15="http://schemas.microsoft.com/office/powerpoint/2012/main" userId="S-1-5-21-1598838018-3775903872-2167328690-22119" providerId="AD"/>
      </p:ext>
    </p:extLst>
  </p:cmAuthor>
  <p:cmAuthor id="3" name="William Juba" initials="WJ" lastIdx="24" clrIdx="2">
    <p:extLst>
      <p:ext uri="{19B8F6BF-5375-455C-9EA6-DF929625EA0E}">
        <p15:presenceInfo xmlns:p15="http://schemas.microsoft.com/office/powerpoint/2012/main" userId="S-1-5-21-3685816821-1215056363-1987234180-104196" providerId="AD"/>
      </p:ext>
    </p:extLst>
  </p:cmAuthor>
  <p:cmAuthor id="4" name="Daniel Marks" initials="DM" lastIdx="13" clrIdx="3">
    <p:extLst>
      <p:ext uri="{19B8F6BF-5375-455C-9EA6-DF929625EA0E}">
        <p15:presenceInfo xmlns:p15="http://schemas.microsoft.com/office/powerpoint/2012/main" userId="S::daniel.marks@edcoms.co.uk::71acda68-9030-4482-bfb8-07afb8ba540d" providerId="AD"/>
      </p:ext>
    </p:extLst>
  </p:cmAuthor>
  <p:cmAuthor id="5" name="Sidney Yanney" initials="SY" lastIdx="24" clrIdx="4">
    <p:extLst>
      <p:ext uri="{19B8F6BF-5375-455C-9EA6-DF929625EA0E}">
        <p15:presenceInfo xmlns:p15="http://schemas.microsoft.com/office/powerpoint/2012/main" userId="d447cc76b536347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1077"/>
    <a:srgbClr val="FFCC31"/>
    <a:srgbClr val="6CC8DA"/>
    <a:srgbClr val="54A4DA"/>
    <a:srgbClr val="8BC53F"/>
    <a:srgbClr val="3155A5"/>
    <a:srgbClr val="131D39"/>
    <a:srgbClr val="1E384C"/>
    <a:srgbClr val="F9EC31"/>
    <a:srgbClr val="C95A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630" autoAdjust="0"/>
    <p:restoredTop sz="58165" autoAdjust="0"/>
  </p:normalViewPr>
  <p:slideViewPr>
    <p:cSldViewPr snapToGrid="0" snapToObjects="1" showGuides="1">
      <p:cViewPr varScale="1">
        <p:scale>
          <a:sx n="40" d="100"/>
          <a:sy n="40" d="100"/>
        </p:scale>
        <p:origin x="1428" y="20"/>
      </p:cViewPr>
      <p:guideLst>
        <p:guide orient="horz" pos="1480"/>
        <p:guide pos="3840"/>
      </p:guideLst>
    </p:cSldViewPr>
  </p:slideViewPr>
  <p:outlineViewPr>
    <p:cViewPr>
      <p:scale>
        <a:sx n="33" d="100"/>
        <a:sy n="33" d="100"/>
      </p:scale>
      <p:origin x="0" y="-9704"/>
    </p:cViewPr>
  </p:outlineViewPr>
  <p:notesTextViewPr>
    <p:cViewPr>
      <p:scale>
        <a:sx n="3" d="2"/>
        <a:sy n="3" d="2"/>
      </p:scale>
      <p:origin x="0" y="0"/>
    </p:cViewPr>
  </p:notesTextViewPr>
  <p:sorterViewPr>
    <p:cViewPr>
      <p:scale>
        <a:sx n="80" d="100"/>
        <a:sy n="80" d="100"/>
      </p:scale>
      <p:origin x="0" y="0"/>
    </p:cViewPr>
  </p:sorterViewPr>
  <p:notesViewPr>
    <p:cSldViewPr snapToGrid="0" snapToObjects="1">
      <p:cViewPr varScale="1">
        <p:scale>
          <a:sx n="110" d="100"/>
          <a:sy n="110" d="100"/>
        </p:scale>
        <p:origin x="3088"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ill Ashcroft" userId="b5d45855-fb4b-45a2-88fe-5b507b8bdb9d" providerId="ADAL" clId="{00C71A19-7515-407A-8619-7E68B5CFA0DD}"/>
    <pc:docChg chg="modSld">
      <pc:chgData name="Jill Ashcroft" userId="b5d45855-fb4b-45a2-88fe-5b507b8bdb9d" providerId="ADAL" clId="{00C71A19-7515-407A-8619-7E68B5CFA0DD}" dt="2021-02-02T14:28:50.691" v="3"/>
      <pc:docMkLst>
        <pc:docMk/>
      </pc:docMkLst>
      <pc:sldChg chg="modNotesTx">
        <pc:chgData name="Jill Ashcroft" userId="b5d45855-fb4b-45a2-88fe-5b507b8bdb9d" providerId="ADAL" clId="{00C71A19-7515-407A-8619-7E68B5CFA0DD}" dt="2021-02-02T14:28:50.691" v="3"/>
        <pc:sldMkLst>
          <pc:docMk/>
          <pc:sldMk cId="2421615996" sldId="257"/>
        </pc:sldMkLst>
      </pc:sldChg>
      <pc:sldChg chg="modNotesTx">
        <pc:chgData name="Jill Ashcroft" userId="b5d45855-fb4b-45a2-88fe-5b507b8bdb9d" providerId="ADAL" clId="{00C71A19-7515-407A-8619-7E68B5CFA0DD}" dt="2021-02-02T14:28:46.483" v="0"/>
        <pc:sldMkLst>
          <pc:docMk/>
          <pc:sldMk cId="1513632805" sldId="30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B5DE2A-6429-7B4C-91B2-619BA9F51BE5}" type="datetimeFigureOut">
              <a:rPr lang="en-US" smtClean="0"/>
              <a:t>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B3FF19-8921-B447-80B5-DE497E3524FF}" type="slidenum">
              <a:rPr lang="en-US" smtClean="0"/>
              <a:t>‹#›</a:t>
            </a:fld>
            <a:endParaRPr lang="en-US"/>
          </a:p>
        </p:txBody>
      </p:sp>
    </p:spTree>
    <p:extLst>
      <p:ext uri="{BB962C8B-B14F-4D97-AF65-F5344CB8AC3E}">
        <p14:creationId xmlns:p14="http://schemas.microsoft.com/office/powerpoint/2010/main" val="3460408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bcove.video/2LqyUDq"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bcove.video/2LqyUDq"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a:t>
            </a:fld>
            <a:endParaRPr lang="en-US"/>
          </a:p>
        </p:txBody>
      </p:sp>
    </p:spTree>
    <p:extLst>
      <p:ext uri="{BB962C8B-B14F-4D97-AF65-F5344CB8AC3E}">
        <p14:creationId xmlns:p14="http://schemas.microsoft.com/office/powerpoint/2010/main" val="1778855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Teacher Only (To be removed when no longer applicable)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p:txBody>
      </p:sp>
      <p:sp>
        <p:nvSpPr>
          <p:cNvPr id="4" name="Slide Number Placeholder 3"/>
          <p:cNvSpPr>
            <a:spLocks noGrp="1"/>
          </p:cNvSpPr>
          <p:nvPr>
            <p:ph type="sldNum" sz="quarter" idx="5"/>
          </p:nvPr>
        </p:nvSpPr>
        <p:spPr/>
        <p:txBody>
          <a:bodyPr/>
          <a:lstStyle/>
          <a:p>
            <a:fld id="{31B3FF19-8921-B447-80B5-DE497E3524FF}" type="slidenum">
              <a:rPr lang="en-US" smtClean="0"/>
              <a:t>2</a:t>
            </a:fld>
            <a:endParaRPr lang="en-US"/>
          </a:p>
        </p:txBody>
      </p:sp>
    </p:spTree>
    <p:extLst>
      <p:ext uri="{BB962C8B-B14F-4D97-AF65-F5344CB8AC3E}">
        <p14:creationId xmlns:p14="http://schemas.microsoft.com/office/powerpoint/2010/main" val="41447150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t>Teacher Only (To be removed when no longer applicable)</a:t>
            </a: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3</a:t>
            </a:fld>
            <a:endParaRPr lang="en-US"/>
          </a:p>
        </p:txBody>
      </p:sp>
    </p:spTree>
    <p:extLst>
      <p:ext uri="{BB962C8B-B14F-4D97-AF65-F5344CB8AC3E}">
        <p14:creationId xmlns:p14="http://schemas.microsoft.com/office/powerpoint/2010/main" val="2711887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t>Teacher Only (To be removed when no longer applicable)</a:t>
            </a: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4</a:t>
            </a:fld>
            <a:endParaRPr lang="en-US"/>
          </a:p>
        </p:txBody>
      </p:sp>
    </p:spTree>
    <p:extLst>
      <p:ext uri="{BB962C8B-B14F-4D97-AF65-F5344CB8AC3E}">
        <p14:creationId xmlns:p14="http://schemas.microsoft.com/office/powerpoint/2010/main" val="2488252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mn-lt"/>
                <a:ea typeface="Calibri"/>
                <a:cs typeface="Calibri"/>
                <a:sym typeface="Calibri"/>
              </a:rPr>
              <a:t>Please note that this</a:t>
            </a:r>
            <a:r>
              <a:rPr lang="en-US" sz="1200" i="1" baseline="0" dirty="0">
                <a:latin typeface="+mn-lt"/>
                <a:ea typeface="Calibri"/>
                <a:cs typeface="Calibri"/>
                <a:sym typeface="Calibri"/>
              </a:rPr>
              <a:t> slide contains animated content and is best viewed in presentation mode.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Briefly</a:t>
            </a:r>
            <a:r>
              <a:rPr lang="en-GB" baseline="0" dirty="0"/>
              <a:t> share the learning objectives, outcomes and key vocabulary with pupils. For key vocabulary, note that easier-to-understand alternative words are provided in the brackets.</a:t>
            </a:r>
            <a:endParaRPr lang="en-GB" dirty="0"/>
          </a:p>
          <a:p>
            <a:endParaRPr lang="en-GB" dirty="0"/>
          </a:p>
        </p:txBody>
      </p:sp>
      <p:sp>
        <p:nvSpPr>
          <p:cNvPr id="4" name="Slide Number Placeholder 3"/>
          <p:cNvSpPr>
            <a:spLocks noGrp="1"/>
          </p:cNvSpPr>
          <p:nvPr>
            <p:ph type="sldNum" sz="quarter" idx="10"/>
          </p:nvPr>
        </p:nvSpPr>
        <p:spPr/>
        <p:txBody>
          <a:bodyPr/>
          <a:lstStyle/>
          <a:p>
            <a:fld id="{31B3FF19-8921-B447-80B5-DE497E3524FF}" type="slidenum">
              <a:rPr lang="en-US" smtClean="0"/>
              <a:t>5</a:t>
            </a:fld>
            <a:endParaRPr lang="en-US"/>
          </a:p>
        </p:txBody>
      </p:sp>
    </p:spTree>
    <p:extLst>
      <p:ext uri="{BB962C8B-B14F-4D97-AF65-F5344CB8AC3E}">
        <p14:creationId xmlns:p14="http://schemas.microsoft.com/office/powerpoint/2010/main" val="3068901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1" i="0" u="none" strike="noStrike" kern="1200" cap="none" dirty="0">
                <a:solidFill>
                  <a:schemeClr val="tx1"/>
                </a:solidFill>
                <a:effectLst/>
                <a:latin typeface="+mn-lt"/>
                <a:ea typeface="Calibri"/>
                <a:cs typeface="Calibri"/>
                <a:sym typeface="Calibri"/>
              </a:rPr>
              <a:t>Lesson stimulus (3-4 mins) </a:t>
            </a:r>
            <a:endParaRPr lang="en-GB" sz="1200" dirty="0">
              <a:latin typeface="+mn-lt"/>
              <a:ea typeface="Calibri"/>
              <a:cs typeface="Calibri"/>
              <a:sym typeface="Calibri"/>
            </a:endParaRPr>
          </a:p>
          <a:p>
            <a:pPr marL="0" lvl="0" indent="0" algn="l" rtl="0">
              <a:spcBef>
                <a:spcPts val="0"/>
              </a:spcBef>
              <a:spcAft>
                <a:spcPts val="0"/>
              </a:spcAft>
              <a:buNone/>
            </a:pPr>
            <a:r>
              <a:rPr lang="en-GB" sz="1200" dirty="0">
                <a:latin typeface="+mn-lt"/>
                <a:ea typeface="Calibri"/>
                <a:cs typeface="Calibri"/>
                <a:sym typeface="Calibri"/>
              </a:rPr>
              <a:t>Show these sentences with missing information as pupils enter the classroom. Can pupils think what the missing words could be? Click to reveal the missing information.</a:t>
            </a:r>
          </a:p>
          <a:p>
            <a:pPr marL="0" lvl="0" indent="0" algn="l" rtl="0">
              <a:spcBef>
                <a:spcPts val="0"/>
              </a:spcBef>
              <a:spcAft>
                <a:spcPts val="0"/>
              </a:spcAft>
              <a:buNone/>
            </a:pPr>
            <a:endParaRPr lang="en-GB" sz="1200" dirty="0">
              <a:latin typeface="+mn-lt"/>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dirty="0">
                <a:latin typeface="+mn-lt"/>
                <a:ea typeface="Calibri"/>
                <a:cs typeface="Calibri"/>
                <a:sym typeface="Calibri"/>
              </a:rPr>
              <a:t>Extension question: Why do you think we sleep?</a:t>
            </a: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6</a:t>
            </a:fld>
            <a:endParaRPr lang="en-US"/>
          </a:p>
        </p:txBody>
      </p:sp>
    </p:spTree>
    <p:extLst>
      <p:ext uri="{BB962C8B-B14F-4D97-AF65-F5344CB8AC3E}">
        <p14:creationId xmlns:p14="http://schemas.microsoft.com/office/powerpoint/2010/main" val="11103433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1" i="0" u="none" strike="noStrike" kern="1200" cap="none" dirty="0">
                <a:solidFill>
                  <a:schemeClr val="tx1"/>
                </a:solidFill>
                <a:effectLst/>
                <a:latin typeface="+mn-lt"/>
                <a:ea typeface="Calibri"/>
                <a:cs typeface="Calibri"/>
                <a:sym typeface="Calibri"/>
              </a:rPr>
              <a:t>Baseline assessment</a:t>
            </a:r>
            <a:r>
              <a:rPr lang="en-GB" sz="1200" b="0" i="0" u="none" strike="noStrike" kern="1200" cap="none" dirty="0">
                <a:solidFill>
                  <a:schemeClr val="tx1"/>
                </a:solidFill>
                <a:effectLst/>
                <a:latin typeface="+mn-lt"/>
                <a:ea typeface="Calibri"/>
                <a:cs typeface="Calibri"/>
                <a:sym typeface="Calibri"/>
              </a:rPr>
              <a:t>: </a:t>
            </a:r>
            <a:r>
              <a:rPr lang="en-GB" sz="1200" b="1" i="0" u="none" strike="noStrike" kern="1200" cap="none" dirty="0">
                <a:solidFill>
                  <a:schemeClr val="tx1"/>
                </a:solidFill>
                <a:effectLst/>
                <a:latin typeface="+mn-lt"/>
                <a:ea typeface="Calibri"/>
                <a:cs typeface="Calibri"/>
                <a:sym typeface="Calibri"/>
              </a:rPr>
              <a:t>How do you feel? (3-4 mins) </a:t>
            </a:r>
          </a:p>
          <a:p>
            <a:pPr marL="0" lvl="0" indent="0" algn="l" rtl="0">
              <a:spcBef>
                <a:spcPts val="0"/>
              </a:spcBef>
              <a:spcAft>
                <a:spcPts val="0"/>
              </a:spcAft>
              <a:buNone/>
            </a:pPr>
            <a:r>
              <a:rPr lang="en-GB" sz="1200" dirty="0">
                <a:latin typeface="+mn-lt"/>
                <a:ea typeface="Calibri"/>
                <a:cs typeface="Calibri"/>
                <a:sym typeface="Calibri"/>
              </a:rPr>
              <a:t>Show pupils the three</a:t>
            </a:r>
            <a:r>
              <a:rPr lang="en-GB" sz="1200" baseline="0" dirty="0">
                <a:latin typeface="+mn-lt"/>
                <a:ea typeface="Calibri"/>
                <a:cs typeface="Calibri"/>
                <a:sym typeface="Calibri"/>
              </a:rPr>
              <a:t> </a:t>
            </a:r>
            <a:r>
              <a:rPr lang="en-GB" sz="1200" dirty="0">
                <a:latin typeface="+mn-lt"/>
                <a:ea typeface="Calibri"/>
                <a:cs typeface="Calibri"/>
                <a:sym typeface="Calibri"/>
              </a:rPr>
              <a:t>statements and ask them to rate their confidence in each using a scale from 0-10.</a:t>
            </a:r>
            <a:endParaRPr lang="en-GB" dirty="0"/>
          </a:p>
          <a:p>
            <a:pPr marL="0" lvl="0" indent="0" algn="l" rtl="0">
              <a:spcBef>
                <a:spcPts val="0"/>
              </a:spcBef>
              <a:spcAft>
                <a:spcPts val="0"/>
              </a:spcAft>
              <a:buNone/>
            </a:pPr>
            <a:r>
              <a:rPr lang="en-GB" sz="1200" dirty="0">
                <a:latin typeface="+mn-lt"/>
                <a:ea typeface="Calibri"/>
                <a:cs typeface="Calibri"/>
                <a:sym typeface="Calibri"/>
              </a:rPr>
              <a:t> </a:t>
            </a:r>
            <a:endParaRPr lang="en-GB" dirty="0"/>
          </a:p>
          <a:p>
            <a:pPr marL="0" lvl="0" indent="0" algn="l" rtl="0">
              <a:spcBef>
                <a:spcPts val="0"/>
              </a:spcBef>
              <a:spcAft>
                <a:spcPts val="0"/>
              </a:spcAft>
              <a:buNone/>
            </a:pPr>
            <a:r>
              <a:rPr lang="en-GB" sz="1200" dirty="0">
                <a:latin typeface="+mn-lt"/>
                <a:ea typeface="Calibri"/>
                <a:cs typeface="Calibri"/>
                <a:sym typeface="Calibri"/>
              </a:rPr>
              <a:t>There are lots of ways you might do this activity. Pupils could respond to the statements individually by writing their three numbers down on paper, or verbally by discussing their feelings in pairs/groups. Alternatively, you could ask pupils to reflect silently, before holding up the relevant number of fingers in response to each statement. </a:t>
            </a:r>
          </a:p>
          <a:p>
            <a:pPr marL="0" lvl="0" indent="0" algn="l" rtl="0">
              <a:spcBef>
                <a:spcPts val="0"/>
              </a:spcBef>
              <a:spcAft>
                <a:spcPts val="0"/>
              </a:spcAft>
              <a:buNone/>
            </a:pPr>
            <a:endParaRPr lang="en-GB" dirty="0"/>
          </a:p>
          <a:p>
            <a:r>
              <a:rPr lang="en-GB" sz="1200" b="1" i="0" u="none" strike="noStrike" cap="none" dirty="0">
                <a:solidFill>
                  <a:schemeClr val="dk1"/>
                </a:solidFill>
                <a:effectLst/>
                <a:latin typeface="+mn-lt"/>
                <a:ea typeface="Calibri"/>
                <a:cs typeface="Calibri"/>
                <a:sym typeface="Calibri"/>
              </a:rPr>
              <a:t>How confident are you in: </a:t>
            </a:r>
            <a:endParaRPr lang="en-GB" dirty="0"/>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listing some benefits of good quality sleep? </a:t>
            </a:r>
            <a:endParaRPr lang="en-GB" dirty="0">
              <a:effectLst/>
            </a:endParaRPr>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explaining how sleep can affect a young person’s wellbeing? </a:t>
            </a:r>
            <a:endParaRPr lang="en-GB" dirty="0">
              <a:effectLst/>
            </a:endParaRPr>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describing actions a young person can take to help improve their quality of sleep? </a:t>
            </a:r>
          </a:p>
          <a:p>
            <a:pPr marL="171450" indent="-171450">
              <a:buFont typeface="Arial" panose="020B0604020202020204" pitchFamily="34" charset="0"/>
              <a:buChar char="•"/>
            </a:pPr>
            <a:endParaRPr lang="en-GB" sz="1200" b="0" i="0" u="none" strike="noStrike" cap="none" dirty="0">
              <a:solidFill>
                <a:schemeClr val="dk1"/>
              </a:solidFill>
              <a:effectLst/>
              <a:latin typeface="+mn-lt"/>
              <a:cs typeface="Calibri"/>
              <a:sym typeface="Calibri"/>
            </a:endParaRPr>
          </a:p>
          <a:p>
            <a:pPr marL="0" indent="0">
              <a:buFont typeface="Arial" panose="020B0604020202020204" pitchFamily="34" charset="0"/>
              <a:buNone/>
            </a:pPr>
            <a:r>
              <a:rPr lang="en-GB" sz="1200" b="0" i="0" u="none" strike="noStrike" cap="none" dirty="0">
                <a:solidFill>
                  <a:schemeClr val="dk1"/>
                </a:solidFill>
                <a:effectLst/>
                <a:latin typeface="+mn-lt"/>
                <a:cs typeface="Calibri"/>
                <a:sym typeface="Calibri"/>
              </a:rPr>
              <a:t>Use this initial assessment to decide whether you might need to adapt the lesson content</a:t>
            </a:r>
            <a:r>
              <a:rPr lang="en-GB" sz="1200" b="0" i="0" u="none" strike="noStrike" cap="none" baseline="0" dirty="0">
                <a:solidFill>
                  <a:schemeClr val="dk1"/>
                </a:solidFill>
                <a:effectLst/>
                <a:latin typeface="+mn-lt"/>
                <a:cs typeface="Calibri"/>
                <a:sym typeface="Calibri"/>
              </a:rPr>
              <a:t> to extend or support pupils, depending on their starting point.</a:t>
            </a:r>
            <a:endParaRPr lang="en-GB" dirty="0">
              <a:effectLst/>
            </a:endParaRP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7</a:t>
            </a:fld>
            <a:endParaRPr lang="en-US"/>
          </a:p>
        </p:txBody>
      </p:sp>
    </p:spTree>
    <p:extLst>
      <p:ext uri="{BB962C8B-B14F-4D97-AF65-F5344CB8AC3E}">
        <p14:creationId xmlns:p14="http://schemas.microsoft.com/office/powerpoint/2010/main" val="29260410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1" i="0" u="none" strike="noStrike" kern="1200" cap="none" dirty="0">
                <a:solidFill>
                  <a:schemeClr val="tx1"/>
                </a:solidFill>
                <a:effectLst/>
                <a:latin typeface="+mn-lt"/>
                <a:ea typeface="Calibri"/>
                <a:cs typeface="Calibri"/>
                <a:sym typeface="Calibri"/>
              </a:rPr>
              <a:t>Activity 1: </a:t>
            </a:r>
            <a:r>
              <a:rPr lang="en-US" sz="1200" b="1" i="0" u="none" strike="noStrike" cap="none" dirty="0">
                <a:solidFill>
                  <a:schemeClr val="dk1"/>
                </a:solidFill>
                <a:effectLst/>
                <a:latin typeface="+mn-lt"/>
                <a:ea typeface="Calibri"/>
                <a:cs typeface="Calibri"/>
                <a:sym typeface="Calibri"/>
              </a:rPr>
              <a:t>Why do we sleep? (15 mins, slides 8-12) </a:t>
            </a:r>
            <a:endParaRPr lang="en-US" dirty="0"/>
          </a:p>
          <a:p>
            <a:pPr marL="0" lvl="0" indent="0" algn="l" rtl="0">
              <a:spcBef>
                <a:spcPts val="0"/>
              </a:spcBef>
              <a:spcAft>
                <a:spcPts val="0"/>
              </a:spcAft>
              <a:buNone/>
            </a:pPr>
            <a:r>
              <a:rPr lang="en-US" sz="1200" dirty="0">
                <a:latin typeface="+mn-lt"/>
                <a:ea typeface="Calibri"/>
                <a:cs typeface="Calibri"/>
                <a:sym typeface="Calibri"/>
              </a:rPr>
              <a:t>Ask pupils to imagine that they have been given a short chance to speak in assembly. They will have just 30 seconds to tell the rest of the school about the benefits of sleep. They can do this as individuals, in pairs or in small groups.</a:t>
            </a:r>
          </a:p>
          <a:p>
            <a:pPr marL="0" lvl="0" indent="0" algn="l" rtl="0">
              <a:spcBef>
                <a:spcPts val="0"/>
              </a:spcBef>
              <a:spcAft>
                <a:spcPts val="0"/>
              </a:spcAft>
              <a:buNone/>
            </a:pPr>
            <a:r>
              <a:rPr lang="en-US" sz="1200" dirty="0">
                <a:latin typeface="+mn-lt"/>
                <a:ea typeface="Calibri"/>
                <a:cs typeface="Calibri"/>
                <a:sym typeface="Calibri"/>
              </a:rPr>
              <a:t> </a:t>
            </a:r>
            <a:endParaRPr lang="en-US" dirty="0"/>
          </a:p>
          <a:p>
            <a:pPr marL="0" lvl="0" indent="0" algn="l" rtl="0">
              <a:spcBef>
                <a:spcPts val="0"/>
              </a:spcBef>
              <a:spcAft>
                <a:spcPts val="0"/>
              </a:spcAft>
              <a:buNone/>
            </a:pPr>
            <a:r>
              <a:rPr lang="en-US" sz="1200" dirty="0">
                <a:latin typeface="+mn-lt"/>
                <a:ea typeface="Calibri"/>
                <a:cs typeface="Calibri"/>
                <a:sym typeface="Calibri"/>
              </a:rPr>
              <a:t>As a class, read through the information on the next two slides on why we need to sleep. </a:t>
            </a:r>
            <a:endParaRPr lang="en-US" dirty="0"/>
          </a:p>
          <a:p>
            <a:pPr marL="0" lvl="0" indent="0" algn="l" rtl="0">
              <a:spcBef>
                <a:spcPts val="0"/>
              </a:spcBef>
              <a:spcAft>
                <a:spcPts val="0"/>
              </a:spcAft>
              <a:buNone/>
            </a:pPr>
            <a:endParaRPr lang="en-US" sz="1200" dirty="0">
              <a:latin typeface="+mn-lt"/>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US" sz="1200" b="1" dirty="0">
                <a:latin typeface="+mn-lt"/>
                <a:ea typeface="Calibri"/>
                <a:cs typeface="Calibri"/>
                <a:sym typeface="Calibri"/>
              </a:rPr>
              <a:t>Fun fact: Did you know that dolphins go to sleep with just one side of their brain? The other side stays awake to keep them swimming and to watch out for predators</a:t>
            </a:r>
            <a:endParaRPr lang="en-US" sz="1200" dirty="0">
              <a:latin typeface="+mn-lt"/>
              <a:ea typeface="Calibri"/>
              <a:cs typeface="Calibri"/>
              <a:sym typeface="Calibri"/>
            </a:endParaRP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8</a:t>
            </a:fld>
            <a:endParaRPr lang="en-US"/>
          </a:p>
        </p:txBody>
      </p:sp>
    </p:spTree>
    <p:extLst>
      <p:ext uri="{BB962C8B-B14F-4D97-AF65-F5344CB8AC3E}">
        <p14:creationId xmlns:p14="http://schemas.microsoft.com/office/powerpoint/2010/main" val="371225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u="none" strike="noStrike" kern="1200" cap="none" dirty="0">
                <a:solidFill>
                  <a:schemeClr val="tx1"/>
                </a:solidFill>
                <a:effectLst/>
                <a:latin typeface="+mn-lt"/>
                <a:ea typeface="Calibri"/>
                <a:cs typeface="Calibri"/>
                <a:sym typeface="Calibri"/>
              </a:rPr>
              <a:t>Activity 1: </a:t>
            </a:r>
            <a:r>
              <a:rPr lang="en-US" sz="1200" b="1" i="0" u="none" strike="noStrike" cap="none" dirty="0">
                <a:solidFill>
                  <a:schemeClr val="dk1"/>
                </a:solidFill>
                <a:effectLst/>
                <a:latin typeface="+mn-lt"/>
                <a:ea typeface="Calibri"/>
                <a:cs typeface="Calibri"/>
                <a:sym typeface="Calibri"/>
              </a:rPr>
              <a:t>Why do we sleep? (15 mins) continued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latin typeface="+mn-lt"/>
                <a:ea typeface="Calibri"/>
                <a:cs typeface="Calibri"/>
                <a:sym typeface="Calibri"/>
              </a:rPr>
              <a:t>Explain to pupils that sleep has a positive impact on the brain. For example, a good night’s sleep improves m</a:t>
            </a:r>
            <a:r>
              <a:rPr lang="en-US" sz="1200" b="0" u="none" strike="noStrike" dirty="0">
                <a:latin typeface="+mn-lt"/>
                <a:ea typeface="Calibri"/>
                <a:cs typeface="Calibri"/>
                <a:sym typeface="Calibri"/>
              </a:rPr>
              <a:t>emory – overnight, information moves from our short-term to our long-term memory which helps us learn.</a:t>
            </a:r>
            <a:endParaRPr lang="en-US" dirty="0"/>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9</a:t>
            </a:fld>
            <a:endParaRPr lang="en-US"/>
          </a:p>
        </p:txBody>
      </p:sp>
    </p:spTree>
    <p:extLst>
      <p:ext uri="{BB962C8B-B14F-4D97-AF65-F5344CB8AC3E}">
        <p14:creationId xmlns:p14="http://schemas.microsoft.com/office/powerpoint/2010/main" val="35578778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u="none" strike="noStrike" kern="1200" cap="none" dirty="0">
                <a:solidFill>
                  <a:schemeClr val="tx1"/>
                </a:solidFill>
                <a:effectLst/>
                <a:latin typeface="+mn-lt"/>
                <a:ea typeface="Calibri"/>
                <a:cs typeface="Calibri"/>
                <a:sym typeface="Calibri"/>
              </a:rPr>
              <a:t>Activity 1: </a:t>
            </a:r>
            <a:r>
              <a:rPr lang="en-US" sz="1200" b="1" i="0" u="none" strike="noStrike" cap="none" dirty="0">
                <a:solidFill>
                  <a:schemeClr val="dk1"/>
                </a:solidFill>
                <a:effectLst/>
                <a:latin typeface="+mn-lt"/>
                <a:ea typeface="Calibri"/>
                <a:cs typeface="Calibri"/>
                <a:sym typeface="Calibri"/>
              </a:rPr>
              <a:t>Why do we sleep? (15 mins) continued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Explain that sleep</a:t>
            </a:r>
            <a:r>
              <a:rPr lang="en-GB" baseline="0" dirty="0"/>
              <a:t> regulates the way messages travel between our brain and other parts of our body. For example, sleep</a:t>
            </a:r>
            <a:r>
              <a:rPr lang="en-GB" dirty="0"/>
              <a:t> helps the body function by supporting the immune system, helping the body recognise it is full and by helping the body to grow and repair. </a:t>
            </a: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10</a:t>
            </a:fld>
            <a:endParaRPr lang="en-US"/>
          </a:p>
        </p:txBody>
      </p:sp>
    </p:spTree>
    <p:extLst>
      <p:ext uri="{BB962C8B-B14F-4D97-AF65-F5344CB8AC3E}">
        <p14:creationId xmlns:p14="http://schemas.microsoft.com/office/powerpoint/2010/main" val="1867693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u="none" strike="noStrike" kern="1200" cap="none" dirty="0">
                <a:solidFill>
                  <a:schemeClr val="tx1"/>
                </a:solidFill>
                <a:effectLst/>
                <a:latin typeface="+mn-lt"/>
                <a:ea typeface="Calibri"/>
                <a:cs typeface="Calibri"/>
                <a:sym typeface="Calibri"/>
              </a:rPr>
              <a:t>Activity 1: </a:t>
            </a:r>
            <a:r>
              <a:rPr lang="en-US" sz="1200" b="1" i="0" u="none" strike="noStrike" cap="none" dirty="0">
                <a:solidFill>
                  <a:schemeClr val="dk1"/>
                </a:solidFill>
                <a:effectLst/>
                <a:latin typeface="+mn-lt"/>
                <a:ea typeface="Calibri"/>
                <a:cs typeface="Calibri"/>
                <a:sym typeface="Calibri"/>
              </a:rPr>
              <a:t>Why do we sleep? (15 mins) continued </a:t>
            </a:r>
            <a:endParaRPr lang="en-US" dirty="0"/>
          </a:p>
          <a:p>
            <a:pPr marL="0" lvl="0" indent="0" algn="l" rtl="0">
              <a:spcBef>
                <a:spcPts val="0"/>
              </a:spcBef>
              <a:spcAft>
                <a:spcPts val="0"/>
              </a:spcAft>
              <a:buNone/>
            </a:pPr>
            <a:r>
              <a:rPr lang="en-US" sz="1200" dirty="0">
                <a:latin typeface="+mn-lt"/>
                <a:ea typeface="Calibri"/>
                <a:cs typeface="Calibri"/>
                <a:sym typeface="Calibri"/>
              </a:rPr>
              <a:t>Give pupils time to make their speeches, as individuals or in pairs or small groups. </a:t>
            </a:r>
          </a:p>
          <a:p>
            <a:pPr marL="0" lvl="0" indent="0" algn="l" rtl="0">
              <a:spcBef>
                <a:spcPts val="0"/>
              </a:spcBef>
              <a:spcAft>
                <a:spcPts val="0"/>
              </a:spcAft>
              <a:buNone/>
            </a:pPr>
            <a:endParaRPr lang="en-US" sz="1200" dirty="0">
              <a:latin typeface="+mn-lt"/>
              <a:ea typeface="Calibri"/>
              <a:cs typeface="Calibri"/>
              <a:sym typeface="Calibri"/>
            </a:endParaRPr>
          </a:p>
          <a:p>
            <a:pPr marL="0" lvl="0" indent="0" algn="l" rtl="0">
              <a:spcBef>
                <a:spcPts val="0"/>
              </a:spcBef>
              <a:spcAft>
                <a:spcPts val="0"/>
              </a:spcAft>
              <a:buNone/>
            </a:pPr>
            <a:r>
              <a:rPr lang="en-US" sz="1200" b="1" dirty="0">
                <a:latin typeface="+mn-lt"/>
                <a:ea typeface="Calibri"/>
                <a:cs typeface="Calibri"/>
                <a:sym typeface="Calibri"/>
              </a:rPr>
              <a:t>Optional challenge: </a:t>
            </a:r>
            <a:r>
              <a:rPr lang="en-US" sz="1200" dirty="0">
                <a:latin typeface="+mn-lt"/>
                <a:ea typeface="Calibri"/>
                <a:cs typeface="Calibri"/>
                <a:sym typeface="Calibri"/>
              </a:rPr>
              <a:t>If there are pupils in the class whose verbal skills are very strong an additional challenge can be given. Pupils cannot hesitate and/or say </a:t>
            </a:r>
            <a:r>
              <a:rPr lang="en-US" sz="1200" dirty="0" err="1">
                <a:latin typeface="+mn-lt"/>
                <a:ea typeface="Calibri"/>
                <a:cs typeface="Calibri"/>
                <a:sym typeface="Calibri"/>
              </a:rPr>
              <a:t>errrr</a:t>
            </a:r>
            <a:r>
              <a:rPr lang="en-US" sz="1200" dirty="0">
                <a:latin typeface="+mn-lt"/>
                <a:ea typeface="Calibri"/>
                <a:cs typeface="Calibri"/>
                <a:sym typeface="Calibri"/>
              </a:rPr>
              <a:t> or </a:t>
            </a:r>
            <a:r>
              <a:rPr lang="en-US" sz="1200" dirty="0" err="1">
                <a:latin typeface="+mn-lt"/>
                <a:ea typeface="Calibri"/>
                <a:cs typeface="Calibri"/>
                <a:sym typeface="Calibri"/>
              </a:rPr>
              <a:t>ummmm</a:t>
            </a:r>
            <a:r>
              <a:rPr lang="en-US" sz="1200" dirty="0">
                <a:latin typeface="+mn-lt"/>
                <a:ea typeface="Calibri"/>
                <a:cs typeface="Calibri"/>
                <a:sym typeface="Calibri"/>
              </a:rPr>
              <a:t> during their 30 second speech. If there is a gap, then another person in the pair or group has a go. This does not have to be undertaken by pupils if the facilitator does not deem it to be an appropriate task. </a:t>
            </a:r>
            <a:endParaRPr lang="en-US" dirty="0"/>
          </a:p>
          <a:p>
            <a:pPr marL="0" lvl="0" indent="0" algn="l" rtl="0">
              <a:spcBef>
                <a:spcPts val="0"/>
              </a:spcBef>
              <a:spcAft>
                <a:spcPts val="0"/>
              </a:spcAft>
              <a:buNone/>
            </a:pPr>
            <a:r>
              <a:rPr lang="en-US" sz="1200" dirty="0">
                <a:latin typeface="+mn-lt"/>
                <a:ea typeface="Calibri"/>
                <a:cs typeface="Calibri"/>
                <a:sym typeface="Calibri"/>
              </a:rPr>
              <a:t> </a:t>
            </a:r>
            <a:endParaRPr lang="en-US" dirty="0"/>
          </a:p>
          <a:p>
            <a:pPr marL="0" lvl="0" indent="0" algn="l" rtl="0">
              <a:spcBef>
                <a:spcPts val="0"/>
              </a:spcBef>
              <a:spcAft>
                <a:spcPts val="0"/>
              </a:spcAft>
              <a:buNone/>
            </a:pPr>
            <a:r>
              <a:rPr lang="en-US" sz="1200" b="1" dirty="0">
                <a:latin typeface="+mn-lt"/>
                <a:ea typeface="Calibri"/>
                <a:cs typeface="Calibri"/>
                <a:sym typeface="Calibri"/>
              </a:rPr>
              <a:t>For extra support: </a:t>
            </a:r>
            <a:r>
              <a:rPr lang="en-US" sz="1200" dirty="0">
                <a:latin typeface="+mn-lt"/>
                <a:ea typeface="Calibri"/>
                <a:cs typeface="Calibri"/>
                <a:sym typeface="Calibri"/>
              </a:rPr>
              <a:t>Print slides 9-10 out for pupils, so they have all of the information in front of them</a:t>
            </a:r>
            <a:r>
              <a:rPr lang="en-US" sz="1200" baseline="0" dirty="0">
                <a:latin typeface="+mn-lt"/>
                <a:ea typeface="Calibri"/>
                <a:cs typeface="Calibri"/>
                <a:sym typeface="Calibri"/>
              </a:rPr>
              <a:t> and </a:t>
            </a:r>
            <a:r>
              <a:rPr lang="en-US" sz="1200" baseline="0" dirty="0" err="1">
                <a:latin typeface="+mn-lt"/>
                <a:ea typeface="Calibri"/>
                <a:cs typeface="Calibri"/>
                <a:sym typeface="Calibri"/>
              </a:rPr>
              <a:t>organise</a:t>
            </a:r>
            <a:r>
              <a:rPr lang="en-US" sz="1200" baseline="0" dirty="0">
                <a:latin typeface="+mn-lt"/>
                <a:ea typeface="Calibri"/>
                <a:cs typeface="Calibri"/>
                <a:sym typeface="Calibri"/>
              </a:rPr>
              <a:t> pupils in mixed ability pairs or groups. Young people with language difficulties may benefit from these support options.</a:t>
            </a:r>
            <a:endParaRPr lang="en-US" dirty="0"/>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11</a:t>
            </a:fld>
            <a:endParaRPr lang="en-US"/>
          </a:p>
        </p:txBody>
      </p:sp>
    </p:spTree>
    <p:extLst>
      <p:ext uri="{BB962C8B-B14F-4D97-AF65-F5344CB8AC3E}">
        <p14:creationId xmlns:p14="http://schemas.microsoft.com/office/powerpoint/2010/main" val="37817566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1</a:t>
            </a:r>
            <a:r>
              <a:rPr lang="en-US" sz="1200" b="1" i="0" u="none" strike="noStrike" kern="1200" cap="none" dirty="0">
                <a:solidFill>
                  <a:schemeClr val="tx1"/>
                </a:solidFill>
                <a:effectLst/>
                <a:latin typeface="+mn-lt"/>
                <a:ea typeface="Calibri"/>
                <a:cs typeface="Calibri"/>
                <a:sym typeface="Calibri"/>
              </a:rPr>
              <a:t>: </a:t>
            </a:r>
            <a:r>
              <a:rPr lang="en-US" sz="1200" b="1" i="0" u="none" strike="noStrike" cap="none" dirty="0">
                <a:solidFill>
                  <a:schemeClr val="dk1"/>
                </a:solidFill>
                <a:effectLst/>
                <a:latin typeface="+mn-lt"/>
                <a:ea typeface="Calibri"/>
                <a:cs typeface="Calibri"/>
                <a:sym typeface="Calibri"/>
              </a:rPr>
              <a:t>Why do we sleep? (15 mins) continued </a:t>
            </a:r>
            <a:endParaRPr lang="en-US" dirty="0"/>
          </a:p>
          <a:p>
            <a:r>
              <a:rPr lang="en-US" b="0" dirty="0"/>
              <a:t>Show </a:t>
            </a:r>
            <a:r>
              <a:rPr lang="en-GB" sz="1200" b="0" i="0" u="none" strike="noStrike" kern="1200" cap="none" dirty="0">
                <a:solidFill>
                  <a:schemeClr val="tx1"/>
                </a:solidFill>
                <a:effectLst/>
                <a:latin typeface="+mn-lt"/>
                <a:ea typeface="Calibri"/>
                <a:cs typeface="Calibri"/>
                <a:sym typeface="Calibri"/>
              </a:rPr>
              <a:t>pupils the discussion questions and give</a:t>
            </a:r>
            <a:r>
              <a:rPr lang="en-GB" sz="1200" b="0" i="0" u="none" strike="noStrike" kern="1200" cap="none" baseline="0" dirty="0">
                <a:solidFill>
                  <a:schemeClr val="tx1"/>
                </a:solidFill>
                <a:effectLst/>
                <a:latin typeface="+mn-lt"/>
                <a:ea typeface="Calibri"/>
                <a:cs typeface="Calibri"/>
                <a:sym typeface="Calibri"/>
              </a:rPr>
              <a:t> them a few moments of thinking time before asking them to discuss in pairs before feeding back as a whole class</a:t>
            </a:r>
            <a:r>
              <a:rPr lang="en-US" sz="1200" b="0" i="0" u="none" strike="noStrike" kern="1200" cap="none" baseline="0" dirty="0">
                <a:solidFill>
                  <a:schemeClr val="tx1"/>
                </a:solidFill>
                <a:effectLst/>
                <a:latin typeface="+mn-lt"/>
                <a:ea typeface="Calibri"/>
                <a:cs typeface="Calibri"/>
                <a:sym typeface="Calibri"/>
              </a:rPr>
              <a:t>.</a:t>
            </a:r>
          </a:p>
          <a:p>
            <a:endParaRPr lang="en-GB" sz="1200" b="0" i="0" u="none" strike="noStrike" kern="1200" cap="none" baseline="0" dirty="0">
              <a:solidFill>
                <a:schemeClr val="tx1"/>
              </a:solidFill>
              <a:effectLst/>
              <a:latin typeface="+mn-lt"/>
              <a:ea typeface="Calibri"/>
              <a:cs typeface="Calibri"/>
              <a:sym typeface="Calibri"/>
            </a:endParaRPr>
          </a:p>
          <a:p>
            <a:pPr>
              <a:buFont typeface="Arial" panose="020B0604020202020204" pitchFamily="34" charset="0"/>
              <a:buChar char="•"/>
            </a:pPr>
            <a:r>
              <a:rPr lang="en-GB" sz="1200" b="1" i="1" u="none" strike="noStrike" cap="none" dirty="0">
                <a:solidFill>
                  <a:schemeClr val="dk1"/>
                </a:solidFill>
                <a:effectLst/>
                <a:latin typeface="+mn-lt"/>
                <a:ea typeface="Calibri"/>
                <a:cs typeface="Calibri"/>
                <a:sym typeface="Calibri"/>
              </a:rPr>
              <a:t>Which benefit(s) of sleeping were you most surprised about? Why? </a:t>
            </a:r>
          </a:p>
          <a:p>
            <a:pPr>
              <a:buFont typeface="Arial" panose="020B0604020202020204" pitchFamily="34" charset="0"/>
              <a:buChar char="•"/>
            </a:pPr>
            <a:endParaRPr lang="en-GB" sz="1200" b="1" i="0" u="none" strike="noStrike" cap="none" dirty="0">
              <a:solidFill>
                <a:schemeClr val="dk1"/>
              </a:solidFill>
              <a:effectLst/>
              <a:latin typeface="+mn-lt"/>
              <a:ea typeface="Calibri"/>
              <a:cs typeface="Calibri"/>
              <a:sym typeface="Calibri"/>
            </a:endParaRPr>
          </a:p>
          <a:p>
            <a:pPr>
              <a:buFont typeface="Arial" panose="020B0604020202020204" pitchFamily="34" charset="0"/>
              <a:buChar char="•"/>
            </a:pPr>
            <a:r>
              <a:rPr lang="en-GB" sz="1200" b="1" i="1" dirty="0"/>
              <a:t>What might a person be like when they have slept well? </a:t>
            </a:r>
            <a:endParaRPr lang="en-GB" sz="1200" b="1" i="1" u="none" strike="noStrike" cap="none" dirty="0">
              <a:solidFill>
                <a:schemeClr val="dk1"/>
              </a:solidFill>
              <a:effectLst/>
              <a:latin typeface="+mn-lt"/>
              <a:ea typeface="Calibri"/>
              <a:cs typeface="Calibri"/>
              <a:sym typeface="Calibri"/>
            </a:endParaRPr>
          </a:p>
          <a:p>
            <a:r>
              <a:rPr lang="en-GB" sz="1200" b="0" i="0" u="none" strike="noStrike" cap="none" dirty="0">
                <a:solidFill>
                  <a:schemeClr val="dk1"/>
                </a:solidFill>
                <a:effectLst/>
                <a:latin typeface="+mn-lt"/>
                <a:ea typeface="Calibri"/>
                <a:cs typeface="Calibri"/>
                <a:sym typeface="Calibri"/>
              </a:rPr>
              <a:t>For example, they might be in a good mood, able to concentrate and make decisions easily, feeling healthy and able to remember lots from yesterday! </a:t>
            </a:r>
          </a:p>
          <a:p>
            <a:endParaRPr lang="en-GB" sz="1200" b="0" i="0" u="none" strike="noStrike" cap="none" dirty="0">
              <a:solidFill>
                <a:schemeClr val="dk1"/>
              </a:solidFill>
              <a:effectLst/>
              <a:latin typeface="+mn-lt"/>
              <a:ea typeface="Calibri"/>
              <a:cs typeface="Calibri"/>
              <a:sym typeface="Calibri"/>
            </a:endParaRPr>
          </a:p>
          <a:p>
            <a:r>
              <a:rPr lang="en-GB" sz="1200" b="0" i="0" u="none" strike="noStrike" cap="none" dirty="0">
                <a:solidFill>
                  <a:schemeClr val="dk1"/>
                </a:solidFill>
                <a:effectLst/>
                <a:latin typeface="+mn-lt"/>
                <a:ea typeface="Calibri"/>
                <a:cs typeface="Calibri"/>
                <a:sym typeface="Calibri"/>
              </a:rPr>
              <a:t>Challenge questions:</a:t>
            </a:r>
          </a:p>
          <a:p>
            <a:pPr>
              <a:buFont typeface="Arial" panose="020B0604020202020204" pitchFamily="34" charset="0"/>
              <a:buChar char="•"/>
            </a:pPr>
            <a:r>
              <a:rPr lang="en-GB" sz="1200" b="1" i="1" u="none" strike="noStrike" cap="none" dirty="0">
                <a:solidFill>
                  <a:schemeClr val="dk1"/>
                </a:solidFill>
                <a:effectLst/>
                <a:latin typeface="+mn-lt"/>
                <a:ea typeface="Calibri"/>
                <a:cs typeface="Calibri"/>
                <a:sym typeface="Calibri"/>
              </a:rPr>
              <a:t>Why do you think a two year old or a teenager needs more sleep than an adult? </a:t>
            </a:r>
          </a:p>
          <a:p>
            <a:pPr>
              <a:buFont typeface="Arial" panose="020B0604020202020204" pitchFamily="34" charset="0"/>
              <a:buNone/>
            </a:pPr>
            <a:r>
              <a:rPr lang="en-GB" sz="1200" b="0" i="0" u="none" strike="noStrike" cap="none" dirty="0">
                <a:solidFill>
                  <a:schemeClr val="dk1"/>
                </a:solidFill>
                <a:effectLst/>
                <a:latin typeface="+mn-lt"/>
                <a:ea typeface="Calibri"/>
                <a:cs typeface="Calibri"/>
                <a:sym typeface="Calibri"/>
              </a:rPr>
              <a:t>The younger you are, the more sleep you need. This is because children and teenager’s brains and bodies are still growing and a lot of the most important growing and repairing in our brain and body happens while asleep. </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sz="1200" b="1" i="0" u="none" strike="noStrike" cap="none" dirty="0">
              <a:solidFill>
                <a:schemeClr val="dk1"/>
              </a:solidFill>
              <a:effectLst/>
              <a:latin typeface="+mn-lt"/>
              <a:ea typeface="Calibri"/>
              <a:cs typeface="Calibri"/>
              <a:sym typeface="Calibri"/>
            </a:endParaRPr>
          </a:p>
          <a:p>
            <a:pPr>
              <a:buFont typeface="Arial" panose="020B0604020202020204" pitchFamily="34" charset="0"/>
              <a:buChar char="•"/>
            </a:pPr>
            <a:r>
              <a:rPr lang="en-GB" sz="1200" b="1" i="1" u="none" strike="noStrike" cap="none" dirty="0">
                <a:solidFill>
                  <a:schemeClr val="dk1"/>
                </a:solidFill>
                <a:effectLst/>
                <a:latin typeface="+mn-lt"/>
                <a:ea typeface="Calibri"/>
                <a:cs typeface="Calibri"/>
                <a:sym typeface="Calibri"/>
              </a:rPr>
              <a:t>Are rest and sleep the same thing? </a:t>
            </a:r>
            <a:endParaRPr lang="en-GB" i="1" dirty="0"/>
          </a:p>
          <a:p>
            <a:r>
              <a:rPr lang="en-GB" sz="1200" b="0" i="0" u="none" strike="noStrike" cap="none" dirty="0">
                <a:solidFill>
                  <a:schemeClr val="dk1"/>
                </a:solidFill>
                <a:effectLst/>
                <a:latin typeface="+mn-lt"/>
                <a:ea typeface="Calibri"/>
                <a:cs typeface="Calibri"/>
                <a:sym typeface="Calibri"/>
              </a:rPr>
              <a:t>No, rest might be just closing your eyes or lying down, while someone who is sleeping is unconscious but can be woken</a:t>
            </a:r>
            <a:r>
              <a:rPr lang="en-GB" sz="1200" b="0" i="0" u="none" strike="noStrike" cap="none" baseline="0" dirty="0">
                <a:solidFill>
                  <a:schemeClr val="dk1"/>
                </a:solidFill>
                <a:effectLst/>
                <a:latin typeface="+mn-lt"/>
                <a:ea typeface="Calibri"/>
                <a:cs typeface="Calibri"/>
                <a:sym typeface="Calibri"/>
              </a:rPr>
              <a:t> by a strong enough stimulus, such as a loud noise.</a:t>
            </a:r>
            <a:endParaRPr lang="en-GB" dirty="0"/>
          </a:p>
          <a:p>
            <a:endParaRPr lang="en-US" b="1" dirty="0"/>
          </a:p>
        </p:txBody>
      </p:sp>
      <p:sp>
        <p:nvSpPr>
          <p:cNvPr id="4" name="Slide Number Placeholder 3"/>
          <p:cNvSpPr>
            <a:spLocks noGrp="1"/>
          </p:cNvSpPr>
          <p:nvPr>
            <p:ph type="sldNum" sz="quarter" idx="5"/>
          </p:nvPr>
        </p:nvSpPr>
        <p:spPr/>
        <p:txBody>
          <a:bodyPr/>
          <a:lstStyle/>
          <a:p>
            <a:fld id="{31B3FF19-8921-B447-80B5-DE497E3524FF}" type="slidenum">
              <a:rPr lang="en-US" smtClean="0"/>
              <a:t>12</a:t>
            </a:fld>
            <a:endParaRPr lang="en-US"/>
          </a:p>
        </p:txBody>
      </p:sp>
    </p:spTree>
    <p:extLst>
      <p:ext uri="{BB962C8B-B14F-4D97-AF65-F5344CB8AC3E}">
        <p14:creationId xmlns:p14="http://schemas.microsoft.com/office/powerpoint/2010/main" val="40138751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1" i="0" u="none" strike="noStrike" cap="none" dirty="0">
                <a:solidFill>
                  <a:schemeClr val="dk1"/>
                </a:solidFill>
                <a:effectLst/>
                <a:latin typeface="+mn-lt"/>
                <a:ea typeface="Calibri"/>
                <a:cs typeface="Calibri"/>
                <a:sym typeface="Calibri"/>
              </a:rPr>
              <a:t>Activity 2: Good quality sleep vs. poor quality sleep (10 mins, slides 13-14) </a:t>
            </a:r>
            <a:endParaRPr lang="en-GB" dirty="0"/>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0" i="0" u="none" strike="noStrike" cap="none" dirty="0">
                <a:solidFill>
                  <a:schemeClr val="dk1"/>
                </a:solidFill>
                <a:effectLst/>
                <a:latin typeface="+mn-lt"/>
                <a:ea typeface="Calibri"/>
                <a:cs typeface="Calibri"/>
                <a:sym typeface="Calibri"/>
              </a:rPr>
              <a:t>Tell</a:t>
            </a:r>
            <a:r>
              <a:rPr lang="en-GB" sz="1200" b="0" i="0" u="none" strike="noStrike" cap="none" baseline="0" dirty="0">
                <a:solidFill>
                  <a:schemeClr val="dk1"/>
                </a:solidFill>
                <a:effectLst/>
                <a:latin typeface="+mn-lt"/>
                <a:ea typeface="Calibri"/>
                <a:cs typeface="Calibri"/>
                <a:sym typeface="Calibri"/>
              </a:rPr>
              <a:t> pupils that after they have watched the first part of </a:t>
            </a:r>
            <a:r>
              <a:rPr lang="en-GB" sz="1200" b="0" i="0" u="none" strike="noStrike" cap="none" dirty="0">
                <a:solidFill>
                  <a:schemeClr val="dk1"/>
                </a:solidFill>
                <a:effectLst/>
                <a:latin typeface="+mn-lt"/>
                <a:ea typeface="Calibri"/>
                <a:cs typeface="Calibri"/>
                <a:sym typeface="Calibri"/>
              </a:rPr>
              <a:t>the video (stopping at 01:28), you will be asking</a:t>
            </a:r>
            <a:r>
              <a:rPr lang="en-GB" sz="1200" b="0" i="0" u="none" strike="noStrike" cap="none" baseline="0" dirty="0">
                <a:solidFill>
                  <a:schemeClr val="dk1"/>
                </a:solidFill>
                <a:effectLst/>
                <a:latin typeface="+mn-lt"/>
                <a:ea typeface="Calibri"/>
                <a:cs typeface="Calibri"/>
                <a:sym typeface="Calibri"/>
              </a:rPr>
              <a:t> them</a:t>
            </a:r>
            <a:r>
              <a:rPr lang="en-GB" sz="1200" b="0" i="0" u="none" strike="noStrike" cap="none" dirty="0">
                <a:solidFill>
                  <a:schemeClr val="dk1"/>
                </a:solidFill>
                <a:effectLst/>
                <a:latin typeface="+mn-lt"/>
                <a:ea typeface="Calibri"/>
                <a:cs typeface="Calibri"/>
                <a:sym typeface="Calibri"/>
              </a:rPr>
              <a:t> to list the ways people look,</a:t>
            </a:r>
            <a:r>
              <a:rPr lang="en-GB" sz="1200" b="0" i="0" u="none" strike="noStrike" cap="none" baseline="0" dirty="0">
                <a:solidFill>
                  <a:schemeClr val="dk1"/>
                </a:solidFill>
                <a:effectLst/>
                <a:latin typeface="+mn-lt"/>
                <a:ea typeface="Calibri"/>
                <a:cs typeface="Calibri"/>
                <a:sym typeface="Calibri"/>
              </a:rPr>
              <a:t> feel and behave </a:t>
            </a:r>
            <a:r>
              <a:rPr lang="en-GB" sz="1200" b="0" i="0" u="none" strike="noStrike" cap="none" dirty="0">
                <a:solidFill>
                  <a:schemeClr val="dk1"/>
                </a:solidFill>
                <a:effectLst/>
                <a:latin typeface="+mn-lt"/>
                <a:ea typeface="Calibri"/>
                <a:cs typeface="Calibri"/>
                <a:sym typeface="Calibri"/>
              </a:rPr>
              <a:t>when they have or have not had enough sleep. </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kern="1200" dirty="0">
                <a:solidFill>
                  <a:schemeClr val="tx1"/>
                </a:solidFill>
                <a:effectLst/>
                <a:latin typeface="+mn-lt"/>
                <a:ea typeface="+mn-ea"/>
                <a:cs typeface="+mn-cs"/>
              </a:rPr>
              <a:t>You can play the </a:t>
            </a:r>
            <a:r>
              <a:rPr lang="en-GB" sz="1200" kern="1200" baseline="0" dirty="0">
                <a:solidFill>
                  <a:schemeClr val="tx1"/>
                </a:solidFill>
                <a:effectLst/>
                <a:latin typeface="+mn-lt"/>
                <a:ea typeface="+mn-ea"/>
                <a:cs typeface="+mn-cs"/>
              </a:rPr>
              <a:t>‘Sleep’ video by copying and pasting this URL into your web browser: </a:t>
            </a:r>
            <a:r>
              <a:rPr lang="en-GB" sz="1200" b="0" i="0" u="sng" strike="noStrike" kern="1200" dirty="0">
                <a:solidFill>
                  <a:schemeClr val="tx1"/>
                </a:solidFill>
                <a:effectLst/>
                <a:latin typeface="+mn-lt"/>
                <a:ea typeface="+mn-ea"/>
                <a:cs typeface="+mn-cs"/>
                <a:hlinkClick r:id="rId3"/>
              </a:rPr>
              <a:t>https://bcove.video/2LqyUDq</a:t>
            </a:r>
            <a:endParaRPr lang="en-US" sz="1200" b="0" i="0" u="none" strike="noStrike" cap="none" dirty="0">
              <a:solidFill>
                <a:schemeClr val="dk1"/>
              </a:solidFill>
              <a:effectLst/>
              <a:latin typeface="+mn-lt"/>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sz="1200" b="0" i="0" u="none" strike="noStrike" cap="none" dirty="0">
              <a:solidFill>
                <a:schemeClr val="dk1"/>
              </a:solidFill>
              <a:effectLst/>
              <a:latin typeface="+mn-lt"/>
              <a:ea typeface="Calibri"/>
              <a:cs typeface="Calibri"/>
              <a:sym typeface="Calibri"/>
            </a:endParaRP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13</a:t>
            </a:fld>
            <a:endParaRPr lang="en-US"/>
          </a:p>
        </p:txBody>
      </p:sp>
    </p:spTree>
    <p:extLst>
      <p:ext uri="{BB962C8B-B14F-4D97-AF65-F5344CB8AC3E}">
        <p14:creationId xmlns:p14="http://schemas.microsoft.com/office/powerpoint/2010/main" val="41923697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cap="none" dirty="0">
                <a:solidFill>
                  <a:schemeClr val="dk1"/>
                </a:solidFill>
                <a:effectLst/>
                <a:latin typeface="+mn-lt"/>
                <a:ea typeface="Calibri"/>
                <a:cs typeface="Calibri"/>
                <a:sym typeface="Calibri"/>
              </a:rPr>
              <a:t>Activity 2: Good quality sleep vs. poor quality sleep (10 mins) continued </a:t>
            </a:r>
            <a:endParaRPr lang="en-GB" dirty="0"/>
          </a:p>
          <a:p>
            <a:pPr marL="0" lvl="0" indent="0" algn="l" rtl="0">
              <a:spcBef>
                <a:spcPts val="0"/>
              </a:spcBef>
              <a:spcAft>
                <a:spcPts val="0"/>
              </a:spcAft>
              <a:buNone/>
            </a:pPr>
            <a:r>
              <a:rPr lang="en-US" dirty="0"/>
              <a:t>You could do this activity as a class, with pupils listing ideas from the video under each heading or one half of the class doing the list of ‘good quality sleep’ and the other doing the list for ‘poor quality sleep’.</a:t>
            </a:r>
          </a:p>
          <a:p>
            <a:pPr marL="0" lvl="0" indent="0" algn="l" rtl="0">
              <a:spcBef>
                <a:spcPts val="0"/>
              </a:spcBef>
              <a:spcAft>
                <a:spcPts val="0"/>
              </a:spcAft>
              <a:buNone/>
            </a:pPr>
            <a:endParaRPr lang="en-US" sz="1200" b="1" i="0" u="none" strike="noStrike" cap="none" dirty="0">
              <a:solidFill>
                <a:schemeClr val="dk1"/>
              </a:solidFill>
              <a:effectLst/>
              <a:latin typeface="+mn-lt"/>
              <a:ea typeface="Calibri"/>
              <a:cs typeface="Calibri"/>
              <a:sym typeface="Calibri"/>
            </a:endParaRPr>
          </a:p>
          <a:p>
            <a:pPr marL="0" lvl="0" indent="0" algn="l" rtl="0">
              <a:spcBef>
                <a:spcPts val="0"/>
              </a:spcBef>
              <a:spcAft>
                <a:spcPts val="0"/>
              </a:spcAft>
              <a:buNone/>
            </a:pPr>
            <a:r>
              <a:rPr lang="en-US" sz="1200" b="1" i="0" u="none" strike="noStrike" cap="none" dirty="0">
                <a:solidFill>
                  <a:schemeClr val="dk1"/>
                </a:solidFill>
                <a:effectLst/>
                <a:latin typeface="+mn-lt"/>
                <a:ea typeface="Calibri"/>
                <a:cs typeface="Calibri"/>
                <a:sym typeface="Calibri"/>
              </a:rPr>
              <a:t>Further challenge</a:t>
            </a:r>
            <a:r>
              <a:rPr lang="en-US" sz="1200" b="0" i="0" u="none" strike="noStrike" cap="none" dirty="0">
                <a:solidFill>
                  <a:schemeClr val="dk1"/>
                </a:solidFill>
                <a:effectLst/>
                <a:latin typeface="+mn-lt"/>
                <a:ea typeface="Calibri"/>
                <a:cs typeface="Calibri"/>
                <a:sym typeface="Calibri"/>
              </a:rPr>
              <a:t>: Ask pupils to consider what might prevent good quality sleep. </a:t>
            </a:r>
            <a:endParaRPr lang="en-US" dirty="0"/>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14</a:t>
            </a:fld>
            <a:endParaRPr lang="en-US"/>
          </a:p>
        </p:txBody>
      </p:sp>
    </p:spTree>
    <p:extLst>
      <p:ext uri="{BB962C8B-B14F-4D97-AF65-F5344CB8AC3E}">
        <p14:creationId xmlns:p14="http://schemas.microsoft.com/office/powerpoint/2010/main" val="2964678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b="1" dirty="0"/>
              <a:t>Activity 3: </a:t>
            </a:r>
            <a:r>
              <a:rPr lang="en-US" sz="1200" b="1" i="0" u="none" strike="noStrike" cap="none" dirty="0">
                <a:solidFill>
                  <a:schemeClr val="dk1"/>
                </a:solidFill>
                <a:effectLst/>
                <a:latin typeface="+mn-lt"/>
                <a:ea typeface="Calibri"/>
                <a:cs typeface="Calibri"/>
                <a:sym typeface="Calibri"/>
              </a:rPr>
              <a:t>The better sleep action plan (15 mins, slides 15-17) </a:t>
            </a:r>
            <a:endParaRPr lang="en-US" b="0" dirty="0"/>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i="0" u="none" strike="noStrike" cap="none" dirty="0">
                <a:solidFill>
                  <a:schemeClr val="dk1"/>
                </a:solidFill>
                <a:effectLst/>
                <a:latin typeface="+mn-lt"/>
                <a:ea typeface="Calibri"/>
                <a:cs typeface="Calibri"/>
                <a:sym typeface="Calibri"/>
              </a:rPr>
              <a:t>Share the second half of the video with pupils (from 01:28). You can play the video</a:t>
            </a:r>
            <a:r>
              <a:rPr lang="en-US" sz="1200" b="0" i="0" u="none" strike="noStrike" cap="none" baseline="0" dirty="0">
                <a:solidFill>
                  <a:schemeClr val="dk1"/>
                </a:solidFill>
                <a:effectLst/>
                <a:latin typeface="+mn-lt"/>
                <a:ea typeface="Calibri"/>
                <a:cs typeface="Calibri"/>
                <a:sym typeface="Calibri"/>
              </a:rPr>
              <a:t> by copying and pasting this link into your web browser: </a:t>
            </a:r>
            <a:r>
              <a:rPr lang="en-GB" sz="1200" b="0" i="0" u="sng" strike="noStrike" kern="1200" dirty="0">
                <a:solidFill>
                  <a:schemeClr val="tx1"/>
                </a:solidFill>
                <a:effectLst/>
                <a:latin typeface="+mn-lt"/>
                <a:ea typeface="+mn-ea"/>
                <a:cs typeface="+mn-cs"/>
                <a:hlinkClick r:id="rId3"/>
              </a:rPr>
              <a:t>https://bcove.video/2LqyUDq</a:t>
            </a:r>
            <a:endParaRPr lang="en-US" sz="1200" b="0" i="0" u="none" strike="noStrike" cap="none" dirty="0">
              <a:solidFill>
                <a:schemeClr val="dk1"/>
              </a:solidFill>
              <a:effectLst/>
              <a:latin typeface="+mn-lt"/>
              <a:ea typeface="Calibri"/>
              <a:cs typeface="Calibri"/>
              <a:sym typeface="Calibri"/>
            </a:endParaRP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i="0" u="none" strike="noStrike" cap="none" dirty="0">
                <a:solidFill>
                  <a:schemeClr val="dk1"/>
                </a:solidFill>
                <a:effectLst/>
                <a:latin typeface="+mn-lt"/>
                <a:ea typeface="Calibri"/>
                <a:cs typeface="Calibri"/>
                <a:sym typeface="Calibri"/>
              </a:rPr>
              <a:t>This time you will be asking them to list some of the different actions they have learned that might encourage better quality sleep. </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sz="1200" b="0" i="0" u="none" strike="noStrike" cap="none" dirty="0">
                <a:solidFill>
                  <a:schemeClr val="dk1"/>
                </a:solidFill>
                <a:effectLst/>
                <a:latin typeface="+mn-lt"/>
                <a:ea typeface="Calibri"/>
                <a:cs typeface="Calibri"/>
                <a:sym typeface="Calibri"/>
              </a:rPr>
              <a:t>Ask pupils to share their ideas as a class. You may wish to write the ideas up so pupils can refer to them for the next activity. Actions mentioned in the video include limiting screen time, being active during the day and using relaxation techniques like calming music, reading or using earplugs or an eye mask. </a:t>
            </a: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15</a:t>
            </a:fld>
            <a:endParaRPr lang="en-US"/>
          </a:p>
        </p:txBody>
      </p:sp>
    </p:spTree>
    <p:extLst>
      <p:ext uri="{BB962C8B-B14F-4D97-AF65-F5344CB8AC3E}">
        <p14:creationId xmlns:p14="http://schemas.microsoft.com/office/powerpoint/2010/main" val="642521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Activity 3: </a:t>
            </a:r>
            <a:r>
              <a:rPr lang="en-US" sz="1200" b="1" i="0" u="none" strike="noStrike" cap="none" dirty="0">
                <a:solidFill>
                  <a:schemeClr val="dk1"/>
                </a:solidFill>
                <a:effectLst/>
                <a:latin typeface="+mn-lt"/>
                <a:ea typeface="Calibri"/>
                <a:cs typeface="Calibri"/>
                <a:sym typeface="Calibri"/>
              </a:rPr>
              <a:t>The better sleep action plan (15 mins) continued</a:t>
            </a:r>
            <a:endParaRPr lang="en-GB" sz="1200" b="0" i="0" u="none" strike="noStrike" cap="none" dirty="0">
              <a:solidFill>
                <a:schemeClr val="dk1"/>
              </a:solidFill>
              <a:effectLst/>
              <a:latin typeface="+mn-lt"/>
              <a:ea typeface="Calibri"/>
              <a:cs typeface="Calibri"/>
              <a:sym typeface="Calibri"/>
            </a:endParaRPr>
          </a:p>
          <a:p>
            <a:pPr lvl="0" algn="l"/>
            <a:r>
              <a:rPr lang="en-GB" sz="1200" b="0" i="0" u="none" strike="noStrike" cap="none" dirty="0">
                <a:solidFill>
                  <a:schemeClr val="dk1"/>
                </a:solidFill>
                <a:effectLst/>
                <a:latin typeface="+mn-lt"/>
                <a:ea typeface="Calibri"/>
                <a:cs typeface="Calibri"/>
                <a:sym typeface="Calibri"/>
              </a:rPr>
              <a:t>Tell pupils that they need to help a Year 6 child who is having trouble sleeping. </a:t>
            </a:r>
          </a:p>
          <a:p>
            <a:endParaRPr lang="en-GB" sz="1200" b="0" i="0" u="none" strike="noStrike" cap="none" dirty="0">
              <a:solidFill>
                <a:schemeClr val="dk1"/>
              </a:solidFill>
              <a:effectLst/>
              <a:latin typeface="+mn-lt"/>
              <a:ea typeface="Calibri"/>
              <a:cs typeface="Calibri"/>
              <a:sym typeface="Calibri"/>
            </a:endParaRPr>
          </a:p>
          <a:p>
            <a:r>
              <a:rPr lang="en-GB" sz="1200" b="0" i="0" u="none" strike="noStrike" cap="none" dirty="0">
                <a:solidFill>
                  <a:schemeClr val="dk1"/>
                </a:solidFill>
                <a:effectLst/>
                <a:latin typeface="+mn-lt"/>
                <a:ea typeface="Calibri"/>
                <a:cs typeface="Calibri"/>
                <a:sym typeface="Calibri"/>
              </a:rPr>
              <a:t>Can they design an action plan to help them to improve their quality of sleep? </a:t>
            </a:r>
          </a:p>
          <a:p>
            <a:endParaRPr lang="en-GB" sz="1200" dirty="0">
              <a:latin typeface="+mn-lt"/>
              <a:ea typeface="Calibri"/>
              <a:cs typeface="Calibri"/>
              <a:sym typeface="Calibri"/>
            </a:endParaRPr>
          </a:p>
          <a:p>
            <a:pPr marL="0" lvl="0" indent="0" algn="l" rtl="0">
              <a:spcBef>
                <a:spcPts val="0"/>
              </a:spcBef>
              <a:spcAft>
                <a:spcPts val="0"/>
              </a:spcAft>
              <a:buNone/>
            </a:pPr>
            <a:r>
              <a:rPr lang="en-GB" sz="1200" dirty="0">
                <a:latin typeface="+mn-lt"/>
                <a:ea typeface="Calibri"/>
                <a:cs typeface="Calibri"/>
                <a:sym typeface="Calibri"/>
              </a:rPr>
              <a:t>To create their action plan, pupils can:</a:t>
            </a:r>
          </a:p>
          <a:p>
            <a:pPr marL="0" lvl="0" indent="0" algn="l" rtl="0">
              <a:spcBef>
                <a:spcPts val="0"/>
              </a:spcBef>
              <a:spcAft>
                <a:spcPts val="0"/>
              </a:spcAft>
              <a:buNone/>
            </a:pPr>
            <a:endParaRPr lang="en-GB" dirty="0"/>
          </a:p>
          <a:p>
            <a:pPr marL="171450" lvl="0" indent="-171450" algn="l" rtl="0">
              <a:spcBef>
                <a:spcPts val="0"/>
              </a:spcBef>
              <a:spcAft>
                <a:spcPts val="0"/>
              </a:spcAft>
              <a:buClr>
                <a:schemeClr val="dk1"/>
              </a:buClr>
              <a:buSzPts val="1200"/>
              <a:buFont typeface="Arial"/>
              <a:buChar char="•"/>
            </a:pPr>
            <a:r>
              <a:rPr lang="en-GB" sz="1200" dirty="0">
                <a:latin typeface="+mn-lt"/>
                <a:ea typeface="Calibri"/>
                <a:cs typeface="Calibri"/>
                <a:sym typeface="Calibri"/>
              </a:rPr>
              <a:t>Fold a piece of paper into four boxes</a:t>
            </a:r>
            <a:endParaRPr lang="en-GB" dirty="0"/>
          </a:p>
          <a:p>
            <a:pPr marL="171450" lvl="0" indent="-171450" algn="l" rtl="0">
              <a:spcBef>
                <a:spcPts val="0"/>
              </a:spcBef>
              <a:spcAft>
                <a:spcPts val="0"/>
              </a:spcAft>
              <a:buClr>
                <a:schemeClr val="dk1"/>
              </a:buClr>
              <a:buSzPts val="1200"/>
              <a:buFont typeface="Arial"/>
              <a:buChar char="•"/>
            </a:pPr>
            <a:r>
              <a:rPr lang="en-GB" sz="1200" dirty="0">
                <a:latin typeface="+mn-lt"/>
                <a:ea typeface="Calibri"/>
                <a:cs typeface="Calibri"/>
                <a:sym typeface="Calibri"/>
              </a:rPr>
              <a:t>Write a different label in each of the four boxes: Daytime routine, Bedtime routine, Bedroom environment, Top tip for better sleep. </a:t>
            </a:r>
            <a:endParaRPr lang="en-GB" dirty="0"/>
          </a:p>
          <a:p>
            <a:pPr marL="171450" lvl="0" indent="-171450" algn="l" rtl="0">
              <a:spcBef>
                <a:spcPts val="0"/>
              </a:spcBef>
              <a:spcAft>
                <a:spcPts val="0"/>
              </a:spcAft>
              <a:buClr>
                <a:schemeClr val="dk1"/>
              </a:buClr>
              <a:buSzPts val="1200"/>
              <a:buFont typeface="Arial"/>
              <a:buChar char="•"/>
            </a:pPr>
            <a:r>
              <a:rPr lang="en-GB" sz="1200" dirty="0">
                <a:latin typeface="+mn-lt"/>
                <a:ea typeface="Calibri"/>
                <a:cs typeface="Calibri"/>
                <a:sym typeface="Calibri"/>
              </a:rPr>
              <a:t>Draw or write one thing for each heading that would help the Year 6 child to get better quality sleep.</a:t>
            </a: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r>
              <a:rPr lang="en-GB" dirty="0"/>
              <a:t>If pupils need support, use the ideas bank on the following slide.</a:t>
            </a: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16</a:t>
            </a:fld>
            <a:endParaRPr lang="en-US"/>
          </a:p>
        </p:txBody>
      </p:sp>
    </p:spTree>
    <p:extLst>
      <p:ext uri="{BB962C8B-B14F-4D97-AF65-F5344CB8AC3E}">
        <p14:creationId xmlns:p14="http://schemas.microsoft.com/office/powerpoint/2010/main" val="4854855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Activity 3: </a:t>
            </a:r>
            <a:r>
              <a:rPr lang="en-US" sz="1200" b="1" i="0" u="none" strike="noStrike" cap="none" dirty="0">
                <a:solidFill>
                  <a:schemeClr val="dk1"/>
                </a:solidFill>
                <a:effectLst/>
                <a:latin typeface="+mn-lt"/>
                <a:ea typeface="Calibri"/>
                <a:cs typeface="Calibri"/>
                <a:sym typeface="Calibri"/>
              </a:rPr>
              <a:t>The better sleep action plan (15 mins) continued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mn-lt"/>
                <a:ea typeface="Calibri"/>
                <a:cs typeface="Calibri"/>
                <a:sym typeface="Calibri"/>
              </a:rPr>
              <a:t>Please note that this</a:t>
            </a:r>
            <a:r>
              <a:rPr lang="en-US" sz="1200" i="1" baseline="0" dirty="0">
                <a:latin typeface="+mn-lt"/>
                <a:ea typeface="Calibri"/>
                <a:cs typeface="Calibri"/>
                <a:sym typeface="Calibri"/>
              </a:rPr>
              <a:t> slide contains animated content and is best viewed in presentation mode.</a:t>
            </a:r>
            <a:endParaRPr lang="en-US" sz="1200" b="1" i="1" u="none" strike="noStrike" cap="none" dirty="0">
              <a:solidFill>
                <a:schemeClr val="dk1"/>
              </a:solidFill>
              <a:effectLst/>
              <a:latin typeface="+mn-lt"/>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cap="none" dirty="0">
              <a:solidFill>
                <a:schemeClr val="dk1"/>
              </a:solidFill>
              <a:effectLst/>
              <a:latin typeface="+mn-lt"/>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mn-lt"/>
                <a:ea typeface="Calibri"/>
                <a:cs typeface="Calibri"/>
                <a:sym typeface="Calibri"/>
              </a:rPr>
              <a:t>Use this ideas bank to support pupils with their action plan if needed. </a:t>
            </a:r>
            <a:endParaRPr lang="en-US" dirty="0"/>
          </a:p>
          <a:p>
            <a:r>
              <a:rPr lang="en-US" dirty="0"/>
              <a:t>If pupils struggle</a:t>
            </a:r>
            <a:r>
              <a:rPr lang="en-US" baseline="0" dirty="0"/>
              <a:t> with worries at bedtime, the </a:t>
            </a:r>
            <a:r>
              <a:rPr lang="en-US" b="1" baseline="0" dirty="0"/>
              <a:t>What to do about worry </a:t>
            </a:r>
            <a:r>
              <a:rPr lang="en-US" baseline="0" dirty="0"/>
              <a:t>relaxation activities could also be useful: https://campaignresources.phe.gov.uk/schools/resources/what-to-do-about-worry-year6-lesson-plan-pack</a:t>
            </a:r>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17</a:t>
            </a:fld>
            <a:endParaRPr lang="en-US"/>
          </a:p>
        </p:txBody>
      </p:sp>
    </p:spTree>
    <p:extLst>
      <p:ext uri="{BB962C8B-B14F-4D97-AF65-F5344CB8AC3E}">
        <p14:creationId xmlns:p14="http://schemas.microsoft.com/office/powerpoint/2010/main" val="153614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1" i="0" u="none" strike="noStrike" kern="1200" cap="none" dirty="0">
                <a:solidFill>
                  <a:schemeClr val="tx1"/>
                </a:solidFill>
                <a:effectLst/>
                <a:latin typeface="+mn-lt"/>
                <a:ea typeface="Calibri"/>
                <a:cs typeface="Calibri"/>
                <a:sym typeface="Calibri"/>
              </a:rPr>
              <a:t>Assessment for learning (3-4 mins)</a:t>
            </a:r>
            <a:endParaRPr lang="en-GB" sz="1200" dirty="0">
              <a:latin typeface="+mn-lt"/>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dirty="0">
                <a:solidFill>
                  <a:schemeClr val="tx1"/>
                </a:solidFill>
                <a:latin typeface="+mn-lt"/>
                <a:ea typeface="Calibri"/>
                <a:cs typeface="Calibri"/>
                <a:sym typeface="Calibri"/>
              </a:rPr>
              <a:t>Show pupils the three statements from the initial assessment once more and ask pupils to rate their confidence in each now they have completed the lesson.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cap="none" dirty="0">
              <a:solidFill>
                <a:schemeClr val="tx1"/>
              </a:solidFill>
              <a:latin typeface="+mn-lt"/>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cap="none" dirty="0">
                <a:solidFill>
                  <a:schemeClr val="tx1"/>
                </a:solidFill>
                <a:latin typeface="+mn-lt"/>
                <a:ea typeface="Calibri"/>
                <a:cs typeface="Calibri"/>
                <a:sym typeface="Calibri"/>
              </a:rPr>
              <a:t>It is an opportunity for pupils to reflect on what they have learned in the lesson. </a:t>
            </a:r>
            <a:r>
              <a:rPr lang="en-GB" sz="1200" b="0" i="0" u="none" strike="noStrike" kern="1200" cap="none" dirty="0">
                <a:solidFill>
                  <a:schemeClr val="tx1"/>
                </a:solidFill>
                <a:effectLst/>
                <a:latin typeface="+mn-lt"/>
                <a:ea typeface="Calibri"/>
                <a:cs typeface="Calibri"/>
                <a:sym typeface="Calibri"/>
              </a:rPr>
              <a:t>Ask pupils to consider why their scores have changed and give an example of something new they have learned or thought about. </a:t>
            </a:r>
            <a:endParaRPr lang="en-GB" dirty="0"/>
          </a:p>
          <a:p>
            <a:endParaRPr lang="en-GB" sz="1200" b="0" i="0" u="none" strike="noStrike" kern="0" cap="none" dirty="0">
              <a:solidFill>
                <a:schemeClr val="dk1"/>
              </a:solidFill>
              <a:effectLst/>
              <a:latin typeface="+mn-lt"/>
              <a:ea typeface="Calibri"/>
              <a:cs typeface="Calibri"/>
              <a:sym typeface="Calibri"/>
            </a:endParaRPr>
          </a:p>
          <a:p>
            <a:r>
              <a:rPr lang="en-GB" sz="1200" b="1" i="0" u="none" strike="noStrike" kern="1200" cap="none" dirty="0">
                <a:solidFill>
                  <a:schemeClr val="tx1"/>
                </a:solidFill>
                <a:effectLst/>
                <a:latin typeface="+mn-lt"/>
                <a:ea typeface="Calibri"/>
                <a:cs typeface="Calibri"/>
                <a:sym typeface="Calibri"/>
              </a:rPr>
              <a:t>How confident are you in: </a:t>
            </a:r>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listing some benefits of good quality sleep? </a:t>
            </a:r>
            <a:endParaRPr lang="en-GB" dirty="0">
              <a:effectLst/>
            </a:endParaRPr>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explaining how sleep can affect a young person’s wellbeing? </a:t>
            </a:r>
            <a:endParaRPr lang="en-GB" dirty="0">
              <a:effectLst/>
            </a:endParaRPr>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describing actions a young person can take to help improve their quality of sleep? </a:t>
            </a:r>
            <a:endParaRPr lang="en-GB" dirty="0">
              <a:effectLst/>
            </a:endParaRP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18</a:t>
            </a:fld>
            <a:endParaRPr lang="en-US"/>
          </a:p>
        </p:txBody>
      </p:sp>
    </p:spTree>
    <p:extLst>
      <p:ext uri="{BB962C8B-B14F-4D97-AF65-F5344CB8AC3E}">
        <p14:creationId xmlns:p14="http://schemas.microsoft.com/office/powerpoint/2010/main" val="23929023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schemeClr val="dk1"/>
              </a:buClr>
              <a:buSzPts val="1200"/>
              <a:buFont typeface="Calibri"/>
              <a:buNone/>
              <a:tabLst/>
              <a:defRPr/>
            </a:pPr>
            <a:r>
              <a:rPr lang="en-GB" sz="1200" b="1" i="0" u="none" strike="noStrike" kern="1200" cap="none" dirty="0">
                <a:solidFill>
                  <a:schemeClr val="tx1"/>
                </a:solidFill>
                <a:effectLst/>
                <a:latin typeface="+mn-lt"/>
                <a:ea typeface="Calibri"/>
                <a:cs typeface="Calibri"/>
                <a:sym typeface="Calibri"/>
              </a:rPr>
              <a:t>Plenary: </a:t>
            </a:r>
            <a:r>
              <a:rPr lang="en-GB" sz="1200" b="1" i="0" u="none" strike="noStrike" cap="none" dirty="0">
                <a:solidFill>
                  <a:schemeClr val="dk1"/>
                </a:solidFill>
                <a:effectLst/>
                <a:latin typeface="+mn-lt"/>
                <a:ea typeface="Calibri"/>
                <a:cs typeface="Calibri"/>
                <a:sym typeface="Calibri"/>
              </a:rPr>
              <a:t>Bedtime (3 mins) </a:t>
            </a:r>
            <a:endParaRPr lang="en-GB" dirty="0"/>
          </a:p>
          <a:p>
            <a:pPr marL="0" marR="0" lvl="0" indent="0" algn="l" defTabSz="914400" rtl="0" eaLnBrk="1" fontAlgn="auto" latinLnBrk="0" hangingPunct="1">
              <a:lnSpc>
                <a:spcPct val="100000"/>
              </a:lnSpc>
              <a:spcBef>
                <a:spcPts val="0"/>
              </a:spcBef>
              <a:spcAft>
                <a:spcPts val="0"/>
              </a:spcAft>
              <a:buClr>
                <a:schemeClr val="dk1"/>
              </a:buClr>
              <a:buSzPts val="1200"/>
              <a:buFont typeface="Calibri"/>
              <a:buNone/>
              <a:tabLst/>
              <a:defRPr/>
            </a:pPr>
            <a:r>
              <a:rPr lang="en-GB" sz="1200" b="0" i="0" u="none" strike="noStrike" cap="none" dirty="0">
                <a:solidFill>
                  <a:schemeClr val="dk1"/>
                </a:solidFill>
                <a:effectLst/>
                <a:latin typeface="+mn-lt"/>
                <a:ea typeface="Calibri"/>
                <a:cs typeface="Calibri"/>
                <a:sym typeface="Calibri"/>
              </a:rPr>
              <a:t>Ask pupils to think about what they have learned in today’s lesson and write their own ‘Did you know...’ fact. </a:t>
            </a:r>
            <a:endParaRPr lang="en-GB" sz="1200" dirty="0">
              <a:latin typeface="+mn-lt"/>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lang="en-GB" sz="1200" dirty="0">
              <a:latin typeface="+mn-lt"/>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dirty="0">
                <a:latin typeface="+mn-lt"/>
                <a:ea typeface="Calibri"/>
                <a:cs typeface="Calibri"/>
                <a:sym typeface="Calibri"/>
              </a:rPr>
              <a:t>Pupils could share their fact with the person next to them or the whole class or write it down on the back of their action plan. </a:t>
            </a:r>
            <a:endParaRPr lang="en-GB" b="0" dirty="0"/>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19</a:t>
            </a:fld>
            <a:endParaRPr lang="en-US"/>
          </a:p>
        </p:txBody>
      </p:sp>
    </p:spTree>
    <p:extLst>
      <p:ext uri="{BB962C8B-B14F-4D97-AF65-F5344CB8AC3E}">
        <p14:creationId xmlns:p14="http://schemas.microsoft.com/office/powerpoint/2010/main" val="3096219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Signposting (1 min)</a:t>
            </a:r>
          </a:p>
          <a:p>
            <a:pPr marL="171450" indent="-171450">
              <a:buFont typeface="Arial" panose="020B0604020202020204" pitchFamily="34" charset="0"/>
              <a:buChar char="•"/>
            </a:pPr>
            <a:r>
              <a:rPr lang="en-GB" b="0" dirty="0"/>
              <a:t>Finally</a:t>
            </a:r>
            <a:r>
              <a:rPr lang="en-GB" sz="1200" b="0" i="0" u="none" strike="noStrike" cap="none" dirty="0">
                <a:solidFill>
                  <a:schemeClr val="dk1"/>
                </a:solidFill>
                <a:effectLst/>
                <a:latin typeface="+mn-lt"/>
                <a:ea typeface="Calibri"/>
                <a:cs typeface="Calibri"/>
                <a:sym typeface="Calibri"/>
              </a:rPr>
              <a:t>, let pupils know that everybody is different when it comes to sleep. Sometimes, people might struggle with falling asleep or with staying asleep. If pupils are having difficulty with sleep, they can use the different actions they have learned in the lesson or they can speak to an adult they trust – like a family member at home or a teacher. </a:t>
            </a:r>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If they are worried about it or if a lack of sleep is making things difficult, pupils can also ask a trusted adult to make them an appointment with a GP. </a:t>
            </a:r>
          </a:p>
          <a:p>
            <a:pPr marL="171450" indent="-171450">
              <a:buFont typeface="Arial" panose="020B0604020202020204" pitchFamily="34" charset="0"/>
              <a:buChar char="•"/>
            </a:pPr>
            <a:r>
              <a:rPr lang="en-GB" sz="1200" b="0" i="0" u="none" strike="noStrike" cap="none" dirty="0">
                <a:solidFill>
                  <a:schemeClr val="dk1"/>
                </a:solidFill>
                <a:effectLst/>
                <a:latin typeface="+mn-lt"/>
                <a:ea typeface="Calibri"/>
                <a:cs typeface="Calibri"/>
                <a:sym typeface="Calibri"/>
              </a:rPr>
              <a:t>Pu</a:t>
            </a:r>
            <a:r>
              <a:rPr lang="en-GB" dirty="0"/>
              <a:t>pils can also contact</a:t>
            </a:r>
            <a:r>
              <a:rPr lang="en-GB" baseline="0" dirty="0"/>
              <a:t> </a:t>
            </a:r>
            <a:r>
              <a:rPr lang="en-GB" b="0" dirty="0">
                <a:latin typeface="Arial"/>
                <a:ea typeface="Arial"/>
                <a:cs typeface="Arial"/>
                <a:sym typeface="Arial"/>
              </a:rPr>
              <a:t>Childline; a free, confidential service where they can talk about anything that might be worrying them and it will be kept confidential. They also have sleep advice: https://www.childline.org.uk/info-advice/your-feelings/feelings-emotions/problems-sleeping/.</a:t>
            </a:r>
          </a:p>
          <a:p>
            <a:pPr marL="171450" indent="-171450">
              <a:buFont typeface="Arial" panose="020B0604020202020204" pitchFamily="34" charset="0"/>
              <a:buChar char="•"/>
            </a:pPr>
            <a:r>
              <a:rPr lang="en-GB" b="0" dirty="0">
                <a:latin typeface="Arial"/>
                <a:ea typeface="Arial"/>
                <a:cs typeface="Arial"/>
                <a:sym typeface="Arial"/>
              </a:rPr>
              <a:t>Shout is a free and confidential text messaging service to support mental health and emotional wellbeing that</a:t>
            </a:r>
            <a:r>
              <a:rPr lang="en-GB" b="0" baseline="0" dirty="0">
                <a:latin typeface="Arial"/>
                <a:ea typeface="Arial"/>
                <a:cs typeface="Arial"/>
                <a:sym typeface="Arial"/>
              </a:rPr>
              <a:t> can be used anytime, day or night.</a:t>
            </a:r>
            <a:endParaRPr lang="en-GB" b="0" dirty="0"/>
          </a:p>
          <a:p>
            <a:endParaRPr lang="en-GB" b="1" dirty="0"/>
          </a:p>
        </p:txBody>
      </p:sp>
      <p:sp>
        <p:nvSpPr>
          <p:cNvPr id="4" name="Slide Number Placeholder 3"/>
          <p:cNvSpPr>
            <a:spLocks noGrp="1"/>
          </p:cNvSpPr>
          <p:nvPr>
            <p:ph type="sldNum" sz="quarter" idx="10"/>
          </p:nvPr>
        </p:nvSpPr>
        <p:spPr/>
        <p:txBody>
          <a:bodyPr/>
          <a:lstStyle/>
          <a:p>
            <a:fld id="{31B3FF19-8921-B447-80B5-DE497E3524FF}" type="slidenum">
              <a:rPr lang="en-US" smtClean="0"/>
              <a:t>20</a:t>
            </a:fld>
            <a:endParaRPr lang="en-US"/>
          </a:p>
        </p:txBody>
      </p:sp>
    </p:spTree>
    <p:extLst>
      <p:ext uri="{BB962C8B-B14F-4D97-AF65-F5344CB8AC3E}">
        <p14:creationId xmlns:p14="http://schemas.microsoft.com/office/powerpoint/2010/main" val="17815553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75943" rtl="0" eaLnBrk="1" fontAlgn="auto" latinLnBrk="0" hangingPunct="1">
              <a:lnSpc>
                <a:spcPct val="100000"/>
              </a:lnSpc>
              <a:spcBef>
                <a:spcPts val="0"/>
              </a:spcBef>
              <a:spcAft>
                <a:spcPts val="0"/>
              </a:spcAft>
              <a:buClrTx/>
              <a:buSzTx/>
              <a:buFontTx/>
              <a:buNone/>
              <a:tabLst/>
              <a:defRPr/>
            </a:pPr>
            <a:r>
              <a:rPr lang="en-GB" sz="1100" b="1" i="0" u="none" strike="noStrike" cap="none" dirty="0">
                <a:solidFill>
                  <a:schemeClr val="dk1"/>
                </a:solidFill>
                <a:effectLst/>
                <a:latin typeface="+mn-lt"/>
                <a:ea typeface="Calibri"/>
                <a:cs typeface="Calibri"/>
                <a:sym typeface="Calibri"/>
              </a:rPr>
              <a:t>Extended learning projects </a:t>
            </a:r>
            <a:endParaRPr lang="en-GB" sz="1200" i="1" dirty="0"/>
          </a:p>
          <a:p>
            <a:pPr marL="0" lvl="0" indent="0" algn="l" rtl="0">
              <a:spcBef>
                <a:spcPts val="0"/>
              </a:spcBef>
              <a:spcAft>
                <a:spcPts val="0"/>
              </a:spcAft>
              <a:buNone/>
            </a:pPr>
            <a:r>
              <a:rPr lang="en-GB" sz="1200" i="0" dirty="0"/>
              <a:t>These can be given to pupils as projects to extend their learning, these could be done either in school or at home.</a:t>
            </a:r>
          </a:p>
          <a:p>
            <a:endParaRPr lang="en-US" dirty="0"/>
          </a:p>
        </p:txBody>
      </p:sp>
      <p:sp>
        <p:nvSpPr>
          <p:cNvPr id="4" name="Slide Number Placeholder 3"/>
          <p:cNvSpPr>
            <a:spLocks noGrp="1"/>
          </p:cNvSpPr>
          <p:nvPr>
            <p:ph type="sldNum" sz="quarter" idx="5"/>
          </p:nvPr>
        </p:nvSpPr>
        <p:spPr/>
        <p:txBody>
          <a:bodyPr/>
          <a:lstStyle/>
          <a:p>
            <a:fld id="{31B3FF19-8921-B447-80B5-DE497E3524FF}" type="slidenum">
              <a:rPr lang="en-US" smtClean="0"/>
              <a:t>21</a:t>
            </a:fld>
            <a:endParaRPr lang="en-US"/>
          </a:p>
        </p:txBody>
      </p:sp>
    </p:spTree>
    <p:extLst>
      <p:ext uri="{BB962C8B-B14F-4D97-AF65-F5344CB8AC3E}">
        <p14:creationId xmlns:p14="http://schemas.microsoft.com/office/powerpoint/2010/main" val="24352838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20.png"/><Relationship Id="rId4" Type="http://schemas.openxmlformats.org/officeDocument/2006/relationships/image" Target="../media/image19.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6.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1.png"/><Relationship Id="rId5" Type="http://schemas.openxmlformats.org/officeDocument/2006/relationships/image" Target="../media/image6.png"/><Relationship Id="rId4" Type="http://schemas.openxmlformats.org/officeDocument/2006/relationships/image" Target="../media/image18.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18.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24.png"/><Relationship Id="rId4" Type="http://schemas.openxmlformats.org/officeDocument/2006/relationships/image" Target="../media/image2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26.png"/><Relationship Id="rId4" Type="http://schemas.openxmlformats.org/officeDocument/2006/relationships/image" Target="../media/image25.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18.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7.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6CC8DA"/>
        </a:solidFill>
        <a:effectLst/>
      </p:bgPr>
    </p:bg>
    <p:spTree>
      <p:nvGrpSpPr>
        <p:cNvPr id="1" name=""/>
        <p:cNvGrpSpPr/>
        <p:nvPr/>
      </p:nvGrpSpPr>
      <p:grpSpPr>
        <a:xfrm>
          <a:off x="0" y="0"/>
          <a:ext cx="0" cy="0"/>
          <a:chOff x="0" y="0"/>
          <a:chExt cx="0" cy="0"/>
        </a:xfrm>
      </p:grpSpPr>
      <p:pic>
        <p:nvPicPr>
          <p:cNvPr id="8" name="Picture 7" descr="A picture containing drawing&#10;&#10;Description automatically generated">
            <a:extLst>
              <a:ext uri="{FF2B5EF4-FFF2-40B4-BE49-F238E27FC236}">
                <a16:creationId xmlns:a16="http://schemas.microsoft.com/office/drawing/2014/main" id="{5A4CC01D-67C8-D04C-84C8-676ACEDF085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3611" t="7187" r="4205" b="8137"/>
          <a:stretch/>
        </p:blipFill>
        <p:spPr>
          <a:xfrm>
            <a:off x="10870766" y="371286"/>
            <a:ext cx="936888" cy="382475"/>
          </a:xfrm>
          <a:prstGeom prst="rect">
            <a:avLst/>
          </a:prstGeom>
        </p:spPr>
      </p:pic>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2031674" y="2061963"/>
            <a:ext cx="5762220" cy="1301831"/>
          </a:xfrm>
        </p:spPr>
        <p:txBody>
          <a:bodyPr wrap="square" anchor="b">
            <a:spAutoFit/>
          </a:bodyPr>
          <a:lstStyle>
            <a:lvl1pPr marL="228600" indent="884238" algn="l" defTabSz="914400" rtl="0" eaLnBrk="1" latinLnBrk="0" hangingPunct="1">
              <a:lnSpc>
                <a:spcPts val="10000"/>
              </a:lnSpc>
              <a:spcBef>
                <a:spcPct val="0"/>
              </a:spcBef>
              <a:buNone/>
              <a:tabLst/>
              <a:defRPr lang="en-US" sz="12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a:t>
            </a:r>
          </a:p>
        </p:txBody>
      </p:sp>
      <p:pic>
        <p:nvPicPr>
          <p:cNvPr id="19" name="Picture 18">
            <a:extLst>
              <a:ext uri="{FF2B5EF4-FFF2-40B4-BE49-F238E27FC236}">
                <a16:creationId xmlns:a16="http://schemas.microsoft.com/office/drawing/2014/main" id="{A7289230-5EBC-4E42-AE7E-D49A8DBC864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86499" y="5313408"/>
            <a:ext cx="2483707" cy="1481788"/>
          </a:xfrm>
          <a:prstGeom prst="rect">
            <a:avLst/>
          </a:prstGeom>
        </p:spPr>
      </p:pic>
      <p:pic>
        <p:nvPicPr>
          <p:cNvPr id="9" name="Picture 8" descr="A close up of a logo&#10;&#10;Description automatically generated">
            <a:extLst>
              <a:ext uri="{FF2B5EF4-FFF2-40B4-BE49-F238E27FC236}">
                <a16:creationId xmlns:a16="http://schemas.microsoft.com/office/drawing/2014/main" id="{946739CA-BF08-9245-977B-58C83A4887F6}"/>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4273794" y="562523"/>
            <a:ext cx="8400629" cy="8381982"/>
          </a:xfrm>
          <a:prstGeom prst="rect">
            <a:avLst/>
          </a:prstGeom>
        </p:spPr>
      </p:pic>
    </p:spTree>
    <p:extLst>
      <p:ext uri="{BB962C8B-B14F-4D97-AF65-F5344CB8AC3E}">
        <p14:creationId xmlns:p14="http://schemas.microsoft.com/office/powerpoint/2010/main" val="2720434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48270-FCC7-7A45-A34D-5444BA7DE9E2}"/>
              </a:ext>
            </a:extLst>
          </p:cNvPr>
          <p:cNvSpPr>
            <a:spLocks noGrp="1"/>
          </p:cNvSpPr>
          <p:nvPr>
            <p:ph type="title" hasCustomPrompt="1"/>
          </p:nvPr>
        </p:nvSpPr>
        <p:spPr>
          <a:xfrm>
            <a:off x="337281" y="352453"/>
            <a:ext cx="10515600"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dirty="0"/>
              <a:t>Click to edit master</a:t>
            </a: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11">
            <a:extLst>
              <a:ext uri="{FF2B5EF4-FFF2-40B4-BE49-F238E27FC236}">
                <a16:creationId xmlns:a16="http://schemas.microsoft.com/office/drawing/2014/main" id="{92833A0B-0353-B54B-B781-F6BCFCB4A2F4}"/>
              </a:ext>
            </a:extLst>
          </p:cNvPr>
          <p:cNvSpPr>
            <a:spLocks noGrp="1"/>
          </p:cNvSpPr>
          <p:nvPr>
            <p:ph type="body" sz="quarter" idx="12" hasCustomPrompt="1"/>
          </p:nvPr>
        </p:nvSpPr>
        <p:spPr>
          <a:xfrm>
            <a:off x="348711" y="1375909"/>
            <a:ext cx="11150562" cy="2553153"/>
          </a:xfrm>
        </p:spPr>
        <p:txBody>
          <a:bodyPr numCol="2"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1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In this lesson, pupils explore the transition to secondary school and identify some of the challenges that can arise and where to get support if needed.</a:t>
            </a:r>
          </a:p>
          <a:p>
            <a:r>
              <a:rPr lang="en-GB" b="1" dirty="0">
                <a:effectLst/>
                <a:latin typeface="Arial" panose="020B0604020202020204" pitchFamily="34" charset="0"/>
              </a:rPr>
              <a:t>Recommended age group</a:t>
            </a:r>
            <a:endParaRPr lang="en-GB" dirty="0">
              <a:effectLst/>
              <a:latin typeface="Arial" panose="020B0604020202020204" pitchFamily="34" charset="0"/>
            </a:endParaRPr>
          </a:p>
          <a:p>
            <a:r>
              <a:rPr lang="en-GB" dirty="0">
                <a:effectLst/>
                <a:latin typeface="Arial" panose="020B0604020202020204" pitchFamily="34" charset="0"/>
              </a:rPr>
              <a:t>9-13 (Year 6/Year 7)</a:t>
            </a:r>
          </a:p>
          <a:p>
            <a:r>
              <a:rPr lang="en-GB" b="1" dirty="0">
                <a:effectLst/>
                <a:latin typeface="Arial" panose="020B0604020202020204" pitchFamily="34" charset="0"/>
              </a:rPr>
              <a:t>Time</a:t>
            </a:r>
            <a:endParaRPr lang="en-GB" dirty="0">
              <a:effectLst/>
              <a:latin typeface="Arial" panose="020B0604020202020204" pitchFamily="34" charset="0"/>
            </a:endParaRPr>
          </a:p>
          <a:p>
            <a:r>
              <a:rPr lang="en-GB" dirty="0">
                <a:effectLst/>
                <a:latin typeface="Arial" panose="020B0604020202020204" pitchFamily="34" charset="0"/>
              </a:rPr>
              <a:t>45 minutes approximately</a:t>
            </a:r>
          </a:p>
          <a:p>
            <a:r>
              <a:rPr lang="en-GB" b="1" dirty="0">
                <a:effectLst/>
                <a:latin typeface="Arial" panose="020B0604020202020204" pitchFamily="34" charset="0"/>
              </a:rPr>
              <a:t>Preparation</a:t>
            </a:r>
            <a:endParaRPr lang="en-GB" dirty="0">
              <a:effectLst/>
              <a:latin typeface="Arial" panose="020B0604020202020204" pitchFamily="34" charset="0"/>
            </a:endParaRPr>
          </a:p>
          <a:p>
            <a:r>
              <a:rPr lang="en-GB" dirty="0">
                <a:effectLst/>
                <a:latin typeface="Arial" panose="020B0604020202020204" pitchFamily="34" charset="0"/>
              </a:rPr>
              <a:t>Before delivering the lesson:</a:t>
            </a:r>
          </a:p>
          <a:p>
            <a:r>
              <a:rPr lang="en-GB" dirty="0">
                <a:effectLst/>
                <a:latin typeface="Arial" panose="020B0604020202020204" pitchFamily="34" charset="0"/>
              </a:rPr>
              <a:t>familiarise yourself with the film on slides X and X of this PowerPoint</a:t>
            </a:r>
          </a:p>
          <a:p>
            <a:r>
              <a:rPr lang="en-GB" dirty="0">
                <a:effectLst/>
                <a:latin typeface="Arial" panose="020B0604020202020204" pitchFamily="34" charset="0"/>
              </a:rPr>
              <a:t>read through the classroom tips on the following slide</a:t>
            </a:r>
          </a:p>
          <a:p>
            <a:r>
              <a:rPr lang="en-GB" dirty="0">
                <a:effectLst/>
                <a:latin typeface="Arial" panose="020B0604020202020204" pitchFamily="34" charset="0"/>
              </a:rPr>
              <a:t>consider cross-curricular links and how this could be related to other subjects</a:t>
            </a:r>
          </a:p>
          <a:p>
            <a:r>
              <a:rPr lang="en-GB" dirty="0">
                <a:effectLst/>
                <a:latin typeface="Arial" panose="020B0604020202020204" pitchFamily="34" charset="0"/>
              </a:rPr>
              <a:t>This lesson has been designed to be part of the planned programme for PSHE education and should be taught within the context of other PSHE education lessons. </a:t>
            </a:r>
          </a:p>
          <a:p>
            <a:r>
              <a:rPr lang="en-GB" dirty="0">
                <a:effectLst/>
                <a:latin typeface="Arial" panose="020B0604020202020204" pitchFamily="34" charset="0"/>
              </a:rPr>
              <a:t>Pupils might be learning about growing up and managing change in a </a:t>
            </a:r>
            <a:br>
              <a:rPr lang="en-GB" dirty="0">
                <a:effectLst/>
                <a:latin typeface="Arial" panose="020B0604020202020204" pitchFamily="34" charset="0"/>
              </a:rPr>
            </a:br>
            <a:r>
              <a:rPr lang="en-GB" dirty="0">
                <a:effectLst/>
                <a:latin typeface="Arial" panose="020B0604020202020204" pitchFamily="34" charset="0"/>
              </a:rPr>
              <a:t>variety of contexts, with moving on to secondary school being one part of this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pic>
        <p:nvPicPr>
          <p:cNvPr id="13" name="Picture 12" descr="A close up of a sign&#10;&#10;Description automatically generated">
            <a:extLst>
              <a:ext uri="{FF2B5EF4-FFF2-40B4-BE49-F238E27FC236}">
                <a16:creationId xmlns:a16="http://schemas.microsoft.com/office/drawing/2014/main" id="{1824C833-91FF-B647-84F3-BCF9B84BA6F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25205" y="224777"/>
            <a:ext cx="947875" cy="566829"/>
          </a:xfrm>
          <a:prstGeom prst="rect">
            <a:avLst/>
          </a:prstGeom>
        </p:spPr>
      </p:pic>
      <p:pic>
        <p:nvPicPr>
          <p:cNvPr id="11" name="Picture 10">
            <a:extLst>
              <a:ext uri="{FF2B5EF4-FFF2-40B4-BE49-F238E27FC236}">
                <a16:creationId xmlns:a16="http://schemas.microsoft.com/office/drawing/2014/main" id="{27CDA259-6AB0-8941-B353-47401EECDA5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521389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
            <a:extLst>
              <a:ext uri="{FF2B5EF4-FFF2-40B4-BE49-F238E27FC236}">
                <a16:creationId xmlns:a16="http://schemas.microsoft.com/office/drawing/2014/main" id="{F23B0F40-112A-6741-B5A0-EDB7365D80BE}"/>
              </a:ext>
            </a:extLst>
          </p:cNvPr>
          <p:cNvSpPr>
            <a:spLocks noGrp="1"/>
          </p:cNvSpPr>
          <p:nvPr>
            <p:ph type="title" hasCustomPrompt="1"/>
          </p:nvPr>
        </p:nvSpPr>
        <p:spPr>
          <a:xfrm>
            <a:off x="337281" y="352453"/>
            <a:ext cx="10515600"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dirty="0"/>
              <a:t>Click to edit master</a:t>
            </a:r>
            <a:endParaRPr lang="en-US" dirty="0"/>
          </a:p>
        </p:txBody>
      </p:sp>
      <p:sp>
        <p:nvSpPr>
          <p:cNvPr id="18" name="Text Placeholder 11">
            <a:extLst>
              <a:ext uri="{FF2B5EF4-FFF2-40B4-BE49-F238E27FC236}">
                <a16:creationId xmlns:a16="http://schemas.microsoft.com/office/drawing/2014/main" id="{92833A0B-0353-B54B-B781-F6BCFCB4A2F4}"/>
              </a:ext>
            </a:extLst>
          </p:cNvPr>
          <p:cNvSpPr>
            <a:spLocks noGrp="1"/>
          </p:cNvSpPr>
          <p:nvPr>
            <p:ph type="body" sz="quarter" idx="12"/>
          </p:nvPr>
        </p:nvSpPr>
        <p:spPr>
          <a:xfrm>
            <a:off x="348711" y="1218747"/>
            <a:ext cx="11150562" cy="2553153"/>
          </a:xfrm>
        </p:spPr>
        <p:txBody>
          <a:bodyPr numCol="2"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1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pic>
        <p:nvPicPr>
          <p:cNvPr id="13" name="Picture 12" descr="A close up of a sign&#10;&#10;Description automatically generated">
            <a:extLst>
              <a:ext uri="{FF2B5EF4-FFF2-40B4-BE49-F238E27FC236}">
                <a16:creationId xmlns:a16="http://schemas.microsoft.com/office/drawing/2014/main" id="{1824C833-91FF-B647-84F3-BCF9B84BA6F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25205" y="224777"/>
            <a:ext cx="947875" cy="566829"/>
          </a:xfrm>
          <a:prstGeom prst="rect">
            <a:avLst/>
          </a:prstGeom>
        </p:spPr>
      </p:pic>
      <p:sp>
        <p:nvSpPr>
          <p:cNvPr id="9" name="Text Placeholder 11">
            <a:extLst>
              <a:ext uri="{FF2B5EF4-FFF2-40B4-BE49-F238E27FC236}">
                <a16:creationId xmlns:a16="http://schemas.microsoft.com/office/drawing/2014/main" id="{627D6341-8ABE-7941-BD45-E64504D11F01}"/>
              </a:ext>
            </a:extLst>
          </p:cNvPr>
          <p:cNvSpPr>
            <a:spLocks noGrp="1"/>
          </p:cNvSpPr>
          <p:nvPr>
            <p:ph type="body" sz="quarter" idx="27" hasCustomPrompt="1"/>
          </p:nvPr>
        </p:nvSpPr>
        <p:spPr>
          <a:xfrm>
            <a:off x="348710" y="4199040"/>
            <a:ext cx="5251989" cy="1440213"/>
          </a:xfrm>
          <a:solidFill>
            <a:srgbClr val="FFCC31"/>
          </a:solidFill>
        </p:spPr>
        <p:txBody>
          <a:bodyPr lIns="144000" numCol="1" spcCol="540000" anchor="ctr" anchorCtr="0"/>
          <a:lstStyle>
            <a:lvl1pPr marL="0" marR="0" indent="0" algn="l"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pic>
        <p:nvPicPr>
          <p:cNvPr id="12" name="Picture 11">
            <a:extLst>
              <a:ext uri="{FF2B5EF4-FFF2-40B4-BE49-F238E27FC236}">
                <a16:creationId xmlns:a16="http://schemas.microsoft.com/office/drawing/2014/main" id="{AEEFAD9B-92F5-684E-981F-4933A351982D}"/>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257057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12" name="Picture 11" descr="A close up of a logo&#10;&#10;Description automatically generated">
            <a:extLst>
              <a:ext uri="{FF2B5EF4-FFF2-40B4-BE49-F238E27FC236}">
                <a16:creationId xmlns:a16="http://schemas.microsoft.com/office/drawing/2014/main" id="{1E33A025-1642-8142-8453-EAF2E85DCD36}"/>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452994" y="557442"/>
            <a:ext cx="8400629" cy="8381982"/>
          </a:xfrm>
          <a:prstGeom prst="rect">
            <a:avLst/>
          </a:prstGeom>
        </p:spPr>
      </p:pic>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85147" y="954831"/>
            <a:ext cx="4145280" cy="1266987"/>
          </a:xfrm>
        </p:spPr>
        <p:txBody>
          <a:bodyPr/>
          <a:lstStyle>
            <a:lvl1pPr algn="r">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3" name="Text Placeholder 11">
            <a:extLst>
              <a:ext uri="{FF2B5EF4-FFF2-40B4-BE49-F238E27FC236}">
                <a16:creationId xmlns:a16="http://schemas.microsoft.com/office/drawing/2014/main" id="{E3A3F353-C1AF-434C-B13F-14DB903642F4}"/>
              </a:ext>
            </a:extLst>
          </p:cNvPr>
          <p:cNvSpPr>
            <a:spLocks noGrp="1"/>
          </p:cNvSpPr>
          <p:nvPr>
            <p:ph type="body" sz="quarter" idx="29" hasCustomPrompt="1"/>
          </p:nvPr>
        </p:nvSpPr>
        <p:spPr>
          <a:xfrm>
            <a:off x="7180480" y="2221818"/>
            <a:ext cx="3841150" cy="1652013"/>
          </a:xfrm>
          <a:solidFill>
            <a:srgbClr val="EC1077"/>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pic>
        <p:nvPicPr>
          <p:cNvPr id="11" name="Picture 10">
            <a:extLst>
              <a:ext uri="{FF2B5EF4-FFF2-40B4-BE49-F238E27FC236}">
                <a16:creationId xmlns:a16="http://schemas.microsoft.com/office/drawing/2014/main" id="{B30A14A8-D1D8-C248-AAEE-73F358C2D9A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319020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1121353" y="1248011"/>
            <a:ext cx="4145280" cy="1266987"/>
          </a:xfrm>
        </p:spPr>
        <p:txBody>
          <a:bodyPr/>
          <a:lstStyle>
            <a:lvl1pPr algn="r">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8" name="Text Placeholder 11">
            <a:extLst>
              <a:ext uri="{FF2B5EF4-FFF2-40B4-BE49-F238E27FC236}">
                <a16:creationId xmlns:a16="http://schemas.microsoft.com/office/drawing/2014/main" id="{F5725793-852D-D146-84DD-0D97F9AECBF7}"/>
              </a:ext>
            </a:extLst>
          </p:cNvPr>
          <p:cNvSpPr>
            <a:spLocks noGrp="1"/>
          </p:cNvSpPr>
          <p:nvPr>
            <p:ph type="body" sz="quarter" idx="14" hasCustomPrompt="1"/>
          </p:nvPr>
        </p:nvSpPr>
        <p:spPr>
          <a:xfrm>
            <a:off x="8006020" y="4304124"/>
            <a:ext cx="3957380" cy="360268"/>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Learning outcomes</a:t>
            </a:r>
            <a:endParaRPr lang="en-GB" dirty="0">
              <a:effectLst/>
              <a:latin typeface="Arial" panose="020B0604020202020204" pitchFamily="34" charset="0"/>
            </a:endParaRPr>
          </a:p>
        </p:txBody>
      </p:sp>
      <p:sp>
        <p:nvSpPr>
          <p:cNvPr id="19" name="Text Placeholder 11">
            <a:extLst>
              <a:ext uri="{FF2B5EF4-FFF2-40B4-BE49-F238E27FC236}">
                <a16:creationId xmlns:a16="http://schemas.microsoft.com/office/drawing/2014/main" id="{FA2DD8F4-8893-5D45-AA44-41B04E44AB59}"/>
              </a:ext>
            </a:extLst>
          </p:cNvPr>
          <p:cNvSpPr>
            <a:spLocks noGrp="1"/>
          </p:cNvSpPr>
          <p:nvPr>
            <p:ph type="body" sz="quarter" idx="16" hasCustomPrompt="1"/>
          </p:nvPr>
        </p:nvSpPr>
        <p:spPr>
          <a:xfrm>
            <a:off x="8006019" y="1248011"/>
            <a:ext cx="3748684" cy="1352837"/>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
        <p:nvSpPr>
          <p:cNvPr id="22" name="Text Placeholder 11">
            <a:extLst>
              <a:ext uri="{FF2B5EF4-FFF2-40B4-BE49-F238E27FC236}">
                <a16:creationId xmlns:a16="http://schemas.microsoft.com/office/drawing/2014/main" id="{BA43EC94-F482-6C4E-A5C3-196EBD2C32A8}"/>
              </a:ext>
            </a:extLst>
          </p:cNvPr>
          <p:cNvSpPr>
            <a:spLocks noGrp="1"/>
          </p:cNvSpPr>
          <p:nvPr>
            <p:ph type="body" sz="quarter" idx="17" hasCustomPrompt="1"/>
          </p:nvPr>
        </p:nvSpPr>
        <p:spPr>
          <a:xfrm>
            <a:off x="8006018" y="4969111"/>
            <a:ext cx="3957381" cy="885589"/>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a:t>
            </a:r>
          </a:p>
        </p:txBody>
      </p:sp>
      <p:pic>
        <p:nvPicPr>
          <p:cNvPr id="23" name="Picture 22">
            <a:extLst>
              <a:ext uri="{FF2B5EF4-FFF2-40B4-BE49-F238E27FC236}">
                <a16:creationId xmlns:a16="http://schemas.microsoft.com/office/drawing/2014/main" id="{3AD6EE4B-409C-5C4E-B959-F6A8051674C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7" name="Picture 16" descr="A close up of a logo&#10;&#10;Description automatically generated">
            <a:extLst>
              <a:ext uri="{FF2B5EF4-FFF2-40B4-BE49-F238E27FC236}">
                <a16:creationId xmlns:a16="http://schemas.microsoft.com/office/drawing/2014/main" id="{0EE39947-6E41-C14D-99C1-8881AD295A34}"/>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328081" y="677062"/>
            <a:ext cx="8400629" cy="8381982"/>
          </a:xfrm>
          <a:prstGeom prst="rect">
            <a:avLst/>
          </a:prstGeom>
        </p:spPr>
      </p:pic>
    </p:spTree>
    <p:extLst>
      <p:ext uri="{BB962C8B-B14F-4D97-AF65-F5344CB8AC3E}">
        <p14:creationId xmlns:p14="http://schemas.microsoft.com/office/powerpoint/2010/main" val="2282421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rgbClr val="6CC8DA"/>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7C31A4BF-A785-054D-A867-D8452A612397}"/>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2425228" y="-2344157"/>
            <a:ext cx="12430149" cy="1240255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5A4CC01D-67C8-D04C-84C8-676ACEDF0856}"/>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3611" t="7187" r="4205" b="8137"/>
          <a:stretch/>
        </p:blipFill>
        <p:spPr>
          <a:xfrm>
            <a:off x="10870766" y="371286"/>
            <a:ext cx="936888" cy="382475"/>
          </a:xfrm>
          <a:prstGeom prst="rect">
            <a:avLst/>
          </a:prstGeom>
        </p:spPr>
      </p:pic>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2031674" y="2232009"/>
            <a:ext cx="5762220" cy="1131785"/>
          </a:xfrm>
        </p:spPr>
        <p:txBody>
          <a:bodyPr wrap="square" anchor="b">
            <a:spAutoFit/>
          </a:bodyPr>
          <a:lstStyle>
            <a:lvl1pPr marL="228600" indent="884238" algn="l" defTabSz="914400" rtl="0" eaLnBrk="1" latinLnBrk="0" hangingPunct="1">
              <a:lnSpc>
                <a:spcPts val="10000"/>
              </a:lnSpc>
              <a:spcBef>
                <a:spcPct val="0"/>
              </a:spcBef>
              <a:buNone/>
              <a:tabLst/>
              <a:defRPr lang="en-US" sz="6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a:t>
            </a:r>
          </a:p>
        </p:txBody>
      </p:sp>
      <p:sp>
        <p:nvSpPr>
          <p:cNvPr id="13" name="Picture Placeholder 12">
            <a:extLst>
              <a:ext uri="{FF2B5EF4-FFF2-40B4-BE49-F238E27FC236}">
                <a16:creationId xmlns:a16="http://schemas.microsoft.com/office/drawing/2014/main" id="{8D645FD9-6516-C141-9DFA-3D579C584158}"/>
              </a:ext>
            </a:extLst>
          </p:cNvPr>
          <p:cNvSpPr>
            <a:spLocks noGrp="1"/>
          </p:cNvSpPr>
          <p:nvPr>
            <p:ph type="pic" sz="quarter" idx="10" hasCustomPrompt="1"/>
          </p:nvPr>
        </p:nvSpPr>
        <p:spPr>
          <a:xfrm>
            <a:off x="4559300" y="0"/>
            <a:ext cx="7007225" cy="6858000"/>
          </a:xfrm>
        </p:spPr>
        <p:txBody>
          <a:bodyPr/>
          <a:lstStyle/>
          <a:p>
            <a:r>
              <a:rPr lang="en-US" dirty="0"/>
              <a:t/>
            </a:r>
            <a:br>
              <a:rPr lang="en-US" dirty="0"/>
            </a:br>
            <a:endParaRPr lang="en-US" dirty="0"/>
          </a:p>
        </p:txBody>
      </p:sp>
      <p:pic>
        <p:nvPicPr>
          <p:cNvPr id="18" name="Picture 17" descr="A close up of a logo&#10;&#10;Description automatically generated">
            <a:extLst>
              <a:ext uri="{FF2B5EF4-FFF2-40B4-BE49-F238E27FC236}">
                <a16:creationId xmlns:a16="http://schemas.microsoft.com/office/drawing/2014/main" id="{CF2C6628-AF9A-A443-93E4-25BD856CC378}"/>
              </a:ext>
            </a:extLst>
          </p:cNvPr>
          <p:cNvPicPr>
            <a:picLocks noChangeAspect="1"/>
          </p:cNvPicPr>
          <p:nvPr userDrawn="1"/>
        </p:nvPicPr>
        <p:blipFill>
          <a:blip r:embed="rId4" cstate="screen">
            <a:alphaModFix amt="40000"/>
            <a:extLst>
              <a:ext uri="{28A0092B-C50C-407E-A947-70E740481C1C}">
                <a14:useLocalDpi xmlns:a14="http://schemas.microsoft.com/office/drawing/2010/main"/>
              </a:ext>
            </a:extLst>
          </a:blip>
          <a:stretch>
            <a:fillRect/>
          </a:stretch>
        </p:blipFill>
        <p:spPr>
          <a:xfrm>
            <a:off x="2031674" y="-1203342"/>
            <a:ext cx="9154593" cy="9134271"/>
          </a:xfrm>
          <a:prstGeom prst="rect">
            <a:avLst/>
          </a:prstGeom>
        </p:spPr>
      </p:pic>
      <p:pic>
        <p:nvPicPr>
          <p:cNvPr id="9" name="Picture 8">
            <a:extLst>
              <a:ext uri="{FF2B5EF4-FFF2-40B4-BE49-F238E27FC236}">
                <a16:creationId xmlns:a16="http://schemas.microsoft.com/office/drawing/2014/main" id="{044E2F2E-136F-9D40-9B96-4838A82DA5F5}"/>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00156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43DC0-E40B-0642-87F1-0FB9EFA69988}"/>
              </a:ext>
            </a:extLst>
          </p:cNvPr>
          <p:cNvSpPr>
            <a:spLocks noGrp="1"/>
          </p:cNvSpPr>
          <p:nvPr>
            <p:ph type="title" hasCustomPrompt="1"/>
          </p:nvPr>
        </p:nvSpPr>
        <p:spPr>
          <a:xfrm>
            <a:off x="1114117" y="1168461"/>
            <a:ext cx="4842510" cy="1158050"/>
          </a:xfrm>
        </p:spPr>
        <p:txBody>
          <a:bodyPr/>
          <a:lstStyle>
            <a:lvl1pPr marL="0" indent="0" algn="l" defTabSz="914400" rtl="0" eaLnBrk="1" latinLnBrk="0" hangingPunct="1">
              <a:lnSpc>
                <a:spcPts val="6000"/>
              </a:lnSpc>
              <a:spcBef>
                <a:spcPts val="0"/>
              </a:spcBef>
              <a:buFont typeface="Arial" panose="020B0604020202020204" pitchFamily="34" charset="0"/>
              <a:buNone/>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GB" b="1" dirty="0">
                <a:effectLst/>
                <a:latin typeface="Arial Narrow" panose="020B0604020202020204" pitchFamily="34" charset="0"/>
              </a:rPr>
              <a:t>How confident are you in…</a:t>
            </a:r>
            <a:endParaRPr lang="en-GB" dirty="0">
              <a:effectLst/>
              <a:latin typeface="Arial Narrow" panose="020B0604020202020204" pitchFamily="34" charset="0"/>
            </a:endParaRPr>
          </a:p>
        </p:txBody>
      </p:sp>
      <p:sp>
        <p:nvSpPr>
          <p:cNvPr id="4" name="Rounded Rectangle 3">
            <a:extLst>
              <a:ext uri="{FF2B5EF4-FFF2-40B4-BE49-F238E27FC236}">
                <a16:creationId xmlns:a16="http://schemas.microsoft.com/office/drawing/2014/main" id="{0661C023-9805-844E-BB7E-25261792B430}"/>
              </a:ext>
            </a:extLst>
          </p:cNvPr>
          <p:cNvSpPr/>
          <p:nvPr userDrawn="1"/>
        </p:nvSpPr>
        <p:spPr>
          <a:xfrm>
            <a:off x="7186815" y="609157"/>
            <a:ext cx="713912" cy="5032877"/>
          </a:xfrm>
          <a:prstGeom prst="roundRect">
            <a:avLst>
              <a:gd name="adj" fmla="val 47778"/>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11">
            <a:extLst>
              <a:ext uri="{FF2B5EF4-FFF2-40B4-BE49-F238E27FC236}">
                <a16:creationId xmlns:a16="http://schemas.microsoft.com/office/drawing/2014/main" id="{38F5023F-1833-8849-B363-2E51EF2B7762}"/>
              </a:ext>
            </a:extLst>
          </p:cNvPr>
          <p:cNvSpPr>
            <a:spLocks noGrp="1"/>
          </p:cNvSpPr>
          <p:nvPr>
            <p:ph type="body" sz="quarter" idx="12" hasCustomPrompt="1"/>
          </p:nvPr>
        </p:nvSpPr>
        <p:spPr>
          <a:xfrm>
            <a:off x="1851243" y="2964855"/>
            <a:ext cx="4421875" cy="2414363"/>
          </a:xfrm>
        </p:spPr>
        <p:txBody>
          <a:bodyPr numCol="1" spcCol="540000"/>
          <a:lstStyle>
            <a:lvl1pPr marL="271463" marR="0" indent="-271463" algn="l" defTabSz="914400" rtl="0" eaLnBrk="1" fontAlgn="auto" latinLnBrk="0" hangingPunct="1">
              <a:lnSpc>
                <a:spcPts val="2300"/>
              </a:lnSpc>
              <a:spcBef>
                <a:spcPts val="1000"/>
              </a:spcBef>
              <a:spcAft>
                <a:spcPts val="0"/>
              </a:spcAft>
              <a:buClrTx/>
              <a:buSzTx/>
              <a:buFont typeface="Arial" panose="020B0604020202020204" pitchFamily="34" charset="0"/>
              <a:buChar char="•"/>
              <a:tabLst/>
              <a:defRPr lang="en-GB" sz="22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Identify the differences between </a:t>
            </a:r>
            <a:br>
              <a:rPr lang="en-GB" dirty="0">
                <a:effectLst/>
                <a:latin typeface="Arial" panose="020B0604020202020204" pitchFamily="34" charset="0"/>
              </a:rPr>
            </a:br>
            <a:r>
              <a:rPr lang="en-GB" dirty="0">
                <a:effectLst/>
                <a:latin typeface="Arial" panose="020B0604020202020204" pitchFamily="34" charset="0"/>
              </a:rPr>
              <a:t>primary and secondary school</a:t>
            </a:r>
          </a:p>
          <a:p>
            <a:r>
              <a:rPr lang="en-GB" dirty="0">
                <a:effectLst/>
                <a:latin typeface="Arial" panose="020B0604020202020204" pitchFamily="34" charset="0"/>
              </a:rPr>
              <a:t>Describe how it might feel to </a:t>
            </a:r>
            <a:br>
              <a:rPr lang="en-GB" dirty="0">
                <a:effectLst/>
                <a:latin typeface="Arial" panose="020B0604020202020204" pitchFamily="34" charset="0"/>
              </a:rPr>
            </a:br>
            <a:r>
              <a:rPr lang="en-GB" dirty="0">
                <a:effectLst/>
                <a:latin typeface="Arial" panose="020B0604020202020204" pitchFamily="34" charset="0"/>
              </a:rPr>
              <a:t>move to secondary school</a:t>
            </a:r>
          </a:p>
          <a:p>
            <a:r>
              <a:rPr lang="en-GB" dirty="0">
                <a:effectLst/>
                <a:latin typeface="Arial" panose="020B0604020202020204" pitchFamily="34" charset="0"/>
              </a:rPr>
              <a:t>Explain different ways </a:t>
            </a:r>
            <a:br>
              <a:rPr lang="en-GB" dirty="0">
                <a:effectLst/>
                <a:latin typeface="Arial" panose="020B0604020202020204" pitchFamily="34" charset="0"/>
              </a:rPr>
            </a:br>
            <a:r>
              <a:rPr lang="en-GB" dirty="0">
                <a:effectLst/>
                <a:latin typeface="Arial" panose="020B0604020202020204" pitchFamily="34" charset="0"/>
              </a:rPr>
              <a:t>of managing change</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6" name="Picture 25" descr="A picture containing drawing&#10;&#10;Description automatically generated">
            <a:extLst>
              <a:ext uri="{FF2B5EF4-FFF2-40B4-BE49-F238E27FC236}">
                <a16:creationId xmlns:a16="http://schemas.microsoft.com/office/drawing/2014/main" id="{9B6AB6FF-47BA-A148-B8AB-BC94A98099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sp>
        <p:nvSpPr>
          <p:cNvPr id="20" name="Text Placeholder 11">
            <a:extLst>
              <a:ext uri="{FF2B5EF4-FFF2-40B4-BE49-F238E27FC236}">
                <a16:creationId xmlns:a16="http://schemas.microsoft.com/office/drawing/2014/main" id="{BC30490A-FB38-EB4C-8341-069DB988A0F8}"/>
              </a:ext>
            </a:extLst>
          </p:cNvPr>
          <p:cNvSpPr>
            <a:spLocks noGrp="1"/>
          </p:cNvSpPr>
          <p:nvPr userDrawn="1">
            <p:ph type="body" sz="quarter" idx="15" hasCustomPrompt="1"/>
          </p:nvPr>
        </p:nvSpPr>
        <p:spPr>
          <a:xfrm>
            <a:off x="7329006" y="5035160"/>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29" name="Text Placeholder 11">
            <a:extLst>
              <a:ext uri="{FF2B5EF4-FFF2-40B4-BE49-F238E27FC236}">
                <a16:creationId xmlns:a16="http://schemas.microsoft.com/office/drawing/2014/main" id="{1F09E805-934A-984B-BE08-DDD222EAB886}"/>
              </a:ext>
            </a:extLst>
          </p:cNvPr>
          <p:cNvSpPr>
            <a:spLocks noGrp="1"/>
          </p:cNvSpPr>
          <p:nvPr userDrawn="1">
            <p:ph type="body" sz="quarter" idx="16" hasCustomPrompt="1"/>
          </p:nvPr>
        </p:nvSpPr>
        <p:spPr>
          <a:xfrm>
            <a:off x="7329006" y="4622254"/>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0" name="Text Placeholder 11">
            <a:extLst>
              <a:ext uri="{FF2B5EF4-FFF2-40B4-BE49-F238E27FC236}">
                <a16:creationId xmlns:a16="http://schemas.microsoft.com/office/drawing/2014/main" id="{521B2A97-075F-FB4A-B0C5-8707698C0EC0}"/>
              </a:ext>
            </a:extLst>
          </p:cNvPr>
          <p:cNvSpPr>
            <a:spLocks noGrp="1"/>
          </p:cNvSpPr>
          <p:nvPr userDrawn="1">
            <p:ph type="body" sz="quarter" idx="17" hasCustomPrompt="1"/>
          </p:nvPr>
        </p:nvSpPr>
        <p:spPr>
          <a:xfrm>
            <a:off x="7329006" y="4209345"/>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1" name="Text Placeholder 11">
            <a:extLst>
              <a:ext uri="{FF2B5EF4-FFF2-40B4-BE49-F238E27FC236}">
                <a16:creationId xmlns:a16="http://schemas.microsoft.com/office/drawing/2014/main" id="{C951FD27-C830-E144-9DDB-9E834D6F55A7}"/>
              </a:ext>
            </a:extLst>
          </p:cNvPr>
          <p:cNvSpPr>
            <a:spLocks noGrp="1"/>
          </p:cNvSpPr>
          <p:nvPr userDrawn="1">
            <p:ph type="body" sz="quarter" idx="18" hasCustomPrompt="1"/>
          </p:nvPr>
        </p:nvSpPr>
        <p:spPr>
          <a:xfrm>
            <a:off x="7329006" y="3796436"/>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2" name="Text Placeholder 11">
            <a:extLst>
              <a:ext uri="{FF2B5EF4-FFF2-40B4-BE49-F238E27FC236}">
                <a16:creationId xmlns:a16="http://schemas.microsoft.com/office/drawing/2014/main" id="{AC487A64-7E51-DC42-BF76-B12EF20E4954}"/>
              </a:ext>
            </a:extLst>
          </p:cNvPr>
          <p:cNvSpPr>
            <a:spLocks noGrp="1"/>
          </p:cNvSpPr>
          <p:nvPr userDrawn="1">
            <p:ph type="body" sz="quarter" idx="19" hasCustomPrompt="1"/>
          </p:nvPr>
        </p:nvSpPr>
        <p:spPr>
          <a:xfrm>
            <a:off x="7329006" y="3383527"/>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3" name="Text Placeholder 11">
            <a:extLst>
              <a:ext uri="{FF2B5EF4-FFF2-40B4-BE49-F238E27FC236}">
                <a16:creationId xmlns:a16="http://schemas.microsoft.com/office/drawing/2014/main" id="{CFD55766-2680-2C46-A6AA-E16CE6704530}"/>
              </a:ext>
            </a:extLst>
          </p:cNvPr>
          <p:cNvSpPr>
            <a:spLocks noGrp="1"/>
          </p:cNvSpPr>
          <p:nvPr userDrawn="1">
            <p:ph type="body" sz="quarter" idx="20" hasCustomPrompt="1"/>
          </p:nvPr>
        </p:nvSpPr>
        <p:spPr>
          <a:xfrm>
            <a:off x="7329006" y="2970618"/>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4" name="Text Placeholder 11">
            <a:extLst>
              <a:ext uri="{FF2B5EF4-FFF2-40B4-BE49-F238E27FC236}">
                <a16:creationId xmlns:a16="http://schemas.microsoft.com/office/drawing/2014/main" id="{2DDC3AD9-4E01-0B48-B618-B6CE0A021D51}"/>
              </a:ext>
            </a:extLst>
          </p:cNvPr>
          <p:cNvSpPr>
            <a:spLocks noGrp="1"/>
          </p:cNvSpPr>
          <p:nvPr userDrawn="1">
            <p:ph type="body" sz="quarter" idx="21" hasCustomPrompt="1"/>
          </p:nvPr>
        </p:nvSpPr>
        <p:spPr>
          <a:xfrm>
            <a:off x="7329006" y="2557709"/>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5" name="Text Placeholder 11">
            <a:extLst>
              <a:ext uri="{FF2B5EF4-FFF2-40B4-BE49-F238E27FC236}">
                <a16:creationId xmlns:a16="http://schemas.microsoft.com/office/drawing/2014/main" id="{218ECE1E-C2F9-6A4E-A44F-DABC27FAF68E}"/>
              </a:ext>
            </a:extLst>
          </p:cNvPr>
          <p:cNvSpPr>
            <a:spLocks noGrp="1"/>
          </p:cNvSpPr>
          <p:nvPr userDrawn="1">
            <p:ph type="body" sz="quarter" idx="22" hasCustomPrompt="1"/>
          </p:nvPr>
        </p:nvSpPr>
        <p:spPr>
          <a:xfrm>
            <a:off x="7329006" y="2144800"/>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6" name="Text Placeholder 11">
            <a:extLst>
              <a:ext uri="{FF2B5EF4-FFF2-40B4-BE49-F238E27FC236}">
                <a16:creationId xmlns:a16="http://schemas.microsoft.com/office/drawing/2014/main" id="{FD354062-AE84-AB4A-B6B9-319AF364D8F5}"/>
              </a:ext>
            </a:extLst>
          </p:cNvPr>
          <p:cNvSpPr>
            <a:spLocks noGrp="1"/>
          </p:cNvSpPr>
          <p:nvPr userDrawn="1">
            <p:ph type="body" sz="quarter" idx="23" hasCustomPrompt="1"/>
          </p:nvPr>
        </p:nvSpPr>
        <p:spPr>
          <a:xfrm>
            <a:off x="7329006" y="1731891"/>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7" name="Text Placeholder 11">
            <a:extLst>
              <a:ext uri="{FF2B5EF4-FFF2-40B4-BE49-F238E27FC236}">
                <a16:creationId xmlns:a16="http://schemas.microsoft.com/office/drawing/2014/main" id="{4DA50AA8-1923-CF43-A21F-5DC8A3A54597}"/>
              </a:ext>
            </a:extLst>
          </p:cNvPr>
          <p:cNvSpPr>
            <a:spLocks noGrp="1"/>
          </p:cNvSpPr>
          <p:nvPr userDrawn="1">
            <p:ph type="body" sz="quarter" idx="24" hasCustomPrompt="1"/>
          </p:nvPr>
        </p:nvSpPr>
        <p:spPr>
          <a:xfrm>
            <a:off x="7329006" y="1318982"/>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sp>
        <p:nvSpPr>
          <p:cNvPr id="38" name="Text Placeholder 11">
            <a:extLst>
              <a:ext uri="{FF2B5EF4-FFF2-40B4-BE49-F238E27FC236}">
                <a16:creationId xmlns:a16="http://schemas.microsoft.com/office/drawing/2014/main" id="{B6678967-AC9C-0F4B-A059-654B000148BE}"/>
              </a:ext>
            </a:extLst>
          </p:cNvPr>
          <p:cNvSpPr>
            <a:spLocks noGrp="1"/>
          </p:cNvSpPr>
          <p:nvPr userDrawn="1">
            <p:ph type="body" sz="quarter" idx="25" hasCustomPrompt="1"/>
          </p:nvPr>
        </p:nvSpPr>
        <p:spPr>
          <a:xfrm>
            <a:off x="7329006" y="906073"/>
            <a:ext cx="429531" cy="318771"/>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0"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10</a:t>
            </a:r>
          </a:p>
        </p:txBody>
      </p:sp>
      <p:cxnSp>
        <p:nvCxnSpPr>
          <p:cNvPr id="9" name="Straight Connector 8">
            <a:extLst>
              <a:ext uri="{FF2B5EF4-FFF2-40B4-BE49-F238E27FC236}">
                <a16:creationId xmlns:a16="http://schemas.microsoft.com/office/drawing/2014/main" id="{D27D45C8-EA6D-E246-BC47-8617FEECDBCE}"/>
              </a:ext>
            </a:extLst>
          </p:cNvPr>
          <p:cNvCxnSpPr>
            <a:cxnSpLocks/>
          </p:cNvCxnSpPr>
          <p:nvPr userDrawn="1"/>
        </p:nvCxnSpPr>
        <p:spPr>
          <a:xfrm flipH="1">
            <a:off x="7758537" y="1072788"/>
            <a:ext cx="142985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A3A42C35-E3C8-034D-9E09-07DA24A3694B}"/>
              </a:ext>
            </a:extLst>
          </p:cNvPr>
          <p:cNvSpPr/>
          <p:nvPr userDrawn="1"/>
        </p:nvSpPr>
        <p:spPr>
          <a:xfrm>
            <a:off x="9118005" y="882094"/>
            <a:ext cx="2582764" cy="3636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 Placeholder 11">
            <a:extLst>
              <a:ext uri="{FF2B5EF4-FFF2-40B4-BE49-F238E27FC236}">
                <a16:creationId xmlns:a16="http://schemas.microsoft.com/office/drawing/2014/main" id="{D5E37F62-1F9C-C043-865A-159FAE4A804F}"/>
              </a:ext>
            </a:extLst>
          </p:cNvPr>
          <p:cNvSpPr>
            <a:spLocks noGrp="1"/>
          </p:cNvSpPr>
          <p:nvPr userDrawn="1">
            <p:ph type="body" sz="quarter" idx="26" hasCustomPrompt="1"/>
          </p:nvPr>
        </p:nvSpPr>
        <p:spPr>
          <a:xfrm>
            <a:off x="9118006" y="914447"/>
            <a:ext cx="2582764" cy="298934"/>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1"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Extremely confident</a:t>
            </a:r>
          </a:p>
        </p:txBody>
      </p:sp>
      <p:cxnSp>
        <p:nvCxnSpPr>
          <p:cNvPr id="41" name="Straight Connector 40">
            <a:extLst>
              <a:ext uri="{FF2B5EF4-FFF2-40B4-BE49-F238E27FC236}">
                <a16:creationId xmlns:a16="http://schemas.microsoft.com/office/drawing/2014/main" id="{D002B742-4BB5-2244-A4F7-5F0532F105D3}"/>
              </a:ext>
            </a:extLst>
          </p:cNvPr>
          <p:cNvCxnSpPr>
            <a:cxnSpLocks/>
          </p:cNvCxnSpPr>
          <p:nvPr userDrawn="1"/>
        </p:nvCxnSpPr>
        <p:spPr>
          <a:xfrm flipH="1">
            <a:off x="7758537" y="5207806"/>
            <a:ext cx="142985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641C8E36-B287-7449-8350-BFBC121244E0}"/>
              </a:ext>
            </a:extLst>
          </p:cNvPr>
          <p:cNvSpPr/>
          <p:nvPr userDrawn="1"/>
        </p:nvSpPr>
        <p:spPr>
          <a:xfrm>
            <a:off x="9118005" y="5025985"/>
            <a:ext cx="1890305" cy="3636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 Placeholder 11">
            <a:extLst>
              <a:ext uri="{FF2B5EF4-FFF2-40B4-BE49-F238E27FC236}">
                <a16:creationId xmlns:a16="http://schemas.microsoft.com/office/drawing/2014/main" id="{FC7F701F-F688-E840-AC7D-EE9947D8633C}"/>
              </a:ext>
            </a:extLst>
          </p:cNvPr>
          <p:cNvSpPr>
            <a:spLocks noGrp="1"/>
          </p:cNvSpPr>
          <p:nvPr userDrawn="1">
            <p:ph type="body" sz="quarter" idx="27" hasCustomPrompt="1"/>
          </p:nvPr>
        </p:nvSpPr>
        <p:spPr>
          <a:xfrm>
            <a:off x="9118006" y="5058338"/>
            <a:ext cx="1890305" cy="298934"/>
          </a:xfrm>
        </p:spPr>
        <p:txBody>
          <a:bodyPr numCol="1" spcCol="54000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1" i="0" u="none" strike="noStrike" kern="1200" spc="0" dirty="0">
                <a:solidFill>
                  <a:schemeClr val="bg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Not confident</a:t>
            </a:r>
          </a:p>
        </p:txBody>
      </p:sp>
      <p:sp>
        <p:nvSpPr>
          <p:cNvPr id="44" name="Rectangle 43">
            <a:extLst>
              <a:ext uri="{FF2B5EF4-FFF2-40B4-BE49-F238E27FC236}">
                <a16:creationId xmlns:a16="http://schemas.microsoft.com/office/drawing/2014/main" id="{08D8EC31-6E17-7A43-92A1-BF20232BAC4D}"/>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Slide Number Placeholder 5">
            <a:extLst>
              <a:ext uri="{FF2B5EF4-FFF2-40B4-BE49-F238E27FC236}">
                <a16:creationId xmlns:a16="http://schemas.microsoft.com/office/drawing/2014/main" id="{0B9DCC9D-277B-1A42-A003-C065C6DC0C50}"/>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46" name="Picture 45">
            <a:extLst>
              <a:ext uri="{FF2B5EF4-FFF2-40B4-BE49-F238E27FC236}">
                <a16:creationId xmlns:a16="http://schemas.microsoft.com/office/drawing/2014/main" id="{D5F5C2D4-14BD-A640-A4B9-1A8F55C3A4F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72699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18" name="Text Placeholder 11">
            <a:extLst>
              <a:ext uri="{FF2B5EF4-FFF2-40B4-BE49-F238E27FC236}">
                <a16:creationId xmlns:a16="http://schemas.microsoft.com/office/drawing/2014/main" id="{38F5023F-1833-8849-B363-2E51EF2B7762}"/>
              </a:ext>
            </a:extLst>
          </p:cNvPr>
          <p:cNvSpPr>
            <a:spLocks noGrp="1"/>
          </p:cNvSpPr>
          <p:nvPr>
            <p:ph type="body" sz="quarter" idx="12" hasCustomPrompt="1"/>
          </p:nvPr>
        </p:nvSpPr>
        <p:spPr>
          <a:xfrm>
            <a:off x="206275" y="2579219"/>
            <a:ext cx="3513523" cy="868282"/>
          </a:xfrm>
        </p:spPr>
        <p:txBody>
          <a:bodyPr numCol="1" spcCol="540000"/>
          <a:lstStyle>
            <a:lvl1pPr marL="0" marR="0" indent="0" algn="ctr"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A good night’s sleep has a positive impact on the brain and body, improving performance and productivity.</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6" name="Picture 25" descr="A picture containing drawing&#10;&#10;Description automatically generated">
            <a:extLst>
              <a:ext uri="{FF2B5EF4-FFF2-40B4-BE49-F238E27FC236}">
                <a16:creationId xmlns:a16="http://schemas.microsoft.com/office/drawing/2014/main" id="{9B6AB6FF-47BA-A148-B8AB-BC94A98099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419577" y="364422"/>
            <a:ext cx="441628" cy="176902"/>
          </a:xfrm>
          <a:prstGeom prst="rect">
            <a:avLst/>
          </a:prstGeom>
        </p:spPr>
      </p:pic>
      <p:sp>
        <p:nvSpPr>
          <p:cNvPr id="44" name="Rectangle 43">
            <a:extLst>
              <a:ext uri="{FF2B5EF4-FFF2-40B4-BE49-F238E27FC236}">
                <a16:creationId xmlns:a16="http://schemas.microsoft.com/office/drawing/2014/main" id="{08D8EC31-6E17-7A43-92A1-BF20232BAC4D}"/>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Slide Number Placeholder 5">
            <a:extLst>
              <a:ext uri="{FF2B5EF4-FFF2-40B4-BE49-F238E27FC236}">
                <a16:creationId xmlns:a16="http://schemas.microsoft.com/office/drawing/2014/main" id="{0B9DCC9D-277B-1A42-A003-C065C6DC0C50}"/>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46" name="Picture 45">
            <a:extLst>
              <a:ext uri="{FF2B5EF4-FFF2-40B4-BE49-F238E27FC236}">
                <a16:creationId xmlns:a16="http://schemas.microsoft.com/office/drawing/2014/main" id="{D5F5C2D4-14BD-A640-A4B9-1A8F55C3A4F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27" name="Title 1">
            <a:extLst>
              <a:ext uri="{FF2B5EF4-FFF2-40B4-BE49-F238E27FC236}">
                <a16:creationId xmlns:a16="http://schemas.microsoft.com/office/drawing/2014/main" id="{CFB0CA53-1723-8D45-B5FC-7DFA9887B232}"/>
              </a:ext>
            </a:extLst>
          </p:cNvPr>
          <p:cNvSpPr>
            <a:spLocks noGrp="1"/>
          </p:cNvSpPr>
          <p:nvPr>
            <p:ph type="title" hasCustomPrompt="1"/>
          </p:nvPr>
        </p:nvSpPr>
        <p:spPr>
          <a:xfrm>
            <a:off x="337281" y="352453"/>
            <a:ext cx="7421256"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dirty="0"/>
              <a:t>Click to edit master</a:t>
            </a:r>
            <a:endParaRPr lang="en-US" dirty="0"/>
          </a:p>
        </p:txBody>
      </p:sp>
      <p:sp>
        <p:nvSpPr>
          <p:cNvPr id="48" name="Text Placeholder 11">
            <a:extLst>
              <a:ext uri="{FF2B5EF4-FFF2-40B4-BE49-F238E27FC236}">
                <a16:creationId xmlns:a16="http://schemas.microsoft.com/office/drawing/2014/main" id="{E8099503-72A9-C749-884D-C31C7C6CBD4E}"/>
              </a:ext>
            </a:extLst>
          </p:cNvPr>
          <p:cNvSpPr>
            <a:spLocks noGrp="1"/>
          </p:cNvSpPr>
          <p:nvPr>
            <p:ph type="body" sz="quarter" idx="13" hasCustomPrompt="1"/>
          </p:nvPr>
        </p:nvSpPr>
        <p:spPr>
          <a:xfrm>
            <a:off x="4283287" y="2579219"/>
            <a:ext cx="3513523" cy="868282"/>
          </a:xfrm>
        </p:spPr>
        <p:txBody>
          <a:bodyPr numCol="1" spcCol="540000"/>
          <a:lstStyle>
            <a:lvl1pPr marL="0" marR="0" indent="0" algn="ctr"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A good night’s sleep has a positive impact on the brain and body, improving performance and productivity.</a:t>
            </a:r>
          </a:p>
        </p:txBody>
      </p:sp>
      <p:sp>
        <p:nvSpPr>
          <p:cNvPr id="50" name="Text Placeholder 11">
            <a:extLst>
              <a:ext uri="{FF2B5EF4-FFF2-40B4-BE49-F238E27FC236}">
                <a16:creationId xmlns:a16="http://schemas.microsoft.com/office/drawing/2014/main" id="{A7C80493-A392-674A-8270-C44DC80F5826}"/>
              </a:ext>
            </a:extLst>
          </p:cNvPr>
          <p:cNvSpPr>
            <a:spLocks noGrp="1"/>
          </p:cNvSpPr>
          <p:nvPr>
            <p:ph type="body" sz="quarter" idx="14" hasCustomPrompt="1"/>
          </p:nvPr>
        </p:nvSpPr>
        <p:spPr>
          <a:xfrm>
            <a:off x="8329766" y="2579219"/>
            <a:ext cx="3513523" cy="868282"/>
          </a:xfrm>
        </p:spPr>
        <p:txBody>
          <a:bodyPr numCol="1" spcCol="540000"/>
          <a:lstStyle>
            <a:lvl1pPr marL="0" marR="0" indent="0" algn="ctr"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A good night’s sleep has a positive impact on the brain and body, improving performance and productivity.</a:t>
            </a:r>
          </a:p>
        </p:txBody>
      </p:sp>
      <p:sp>
        <p:nvSpPr>
          <p:cNvPr id="52" name="Text Placeholder 11">
            <a:extLst>
              <a:ext uri="{FF2B5EF4-FFF2-40B4-BE49-F238E27FC236}">
                <a16:creationId xmlns:a16="http://schemas.microsoft.com/office/drawing/2014/main" id="{9B22921E-45BF-8A4B-9051-07952C196CAF}"/>
              </a:ext>
            </a:extLst>
          </p:cNvPr>
          <p:cNvSpPr>
            <a:spLocks noGrp="1"/>
          </p:cNvSpPr>
          <p:nvPr>
            <p:ph type="body" sz="quarter" idx="15" hasCustomPrompt="1"/>
          </p:nvPr>
        </p:nvSpPr>
        <p:spPr>
          <a:xfrm>
            <a:off x="206275" y="5001244"/>
            <a:ext cx="3513523" cy="868282"/>
          </a:xfrm>
        </p:spPr>
        <p:txBody>
          <a:bodyPr numCol="1" spcCol="540000"/>
          <a:lstStyle>
            <a:lvl1pPr marL="0" marR="0" indent="0" algn="ctr"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A good night’s sleep has a positive impact on the brain and body, </a:t>
            </a:r>
          </a:p>
        </p:txBody>
      </p:sp>
      <p:sp>
        <p:nvSpPr>
          <p:cNvPr id="54" name="Text Placeholder 11">
            <a:extLst>
              <a:ext uri="{FF2B5EF4-FFF2-40B4-BE49-F238E27FC236}">
                <a16:creationId xmlns:a16="http://schemas.microsoft.com/office/drawing/2014/main" id="{20F0CC32-45CF-F041-89DF-63794880F24C}"/>
              </a:ext>
            </a:extLst>
          </p:cNvPr>
          <p:cNvSpPr>
            <a:spLocks noGrp="1"/>
          </p:cNvSpPr>
          <p:nvPr>
            <p:ph type="body" sz="quarter" idx="16" hasCustomPrompt="1"/>
          </p:nvPr>
        </p:nvSpPr>
        <p:spPr>
          <a:xfrm>
            <a:off x="4283287" y="5001244"/>
            <a:ext cx="3513523" cy="868282"/>
          </a:xfrm>
        </p:spPr>
        <p:txBody>
          <a:bodyPr numCol="1" spcCol="540000"/>
          <a:lstStyle>
            <a:lvl1pPr marL="0" marR="0" indent="0" algn="ctr"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A good night’s sleep has a positive impact on the brain and body, </a:t>
            </a:r>
          </a:p>
        </p:txBody>
      </p:sp>
      <p:pic>
        <p:nvPicPr>
          <p:cNvPr id="55" name="Picture 54">
            <a:extLst>
              <a:ext uri="{FF2B5EF4-FFF2-40B4-BE49-F238E27FC236}">
                <a16:creationId xmlns:a16="http://schemas.microsoft.com/office/drawing/2014/main" id="{20873641-A705-D540-8647-7578B810401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5530956" y="3836816"/>
            <a:ext cx="1039760" cy="1032437"/>
          </a:xfrm>
          <a:prstGeom prst="rect">
            <a:avLst/>
          </a:prstGeom>
          <a:solidFill>
            <a:srgbClr val="EC1077"/>
          </a:solidFill>
        </p:spPr>
      </p:pic>
      <p:sp>
        <p:nvSpPr>
          <p:cNvPr id="56" name="Text Placeholder 11">
            <a:extLst>
              <a:ext uri="{FF2B5EF4-FFF2-40B4-BE49-F238E27FC236}">
                <a16:creationId xmlns:a16="http://schemas.microsoft.com/office/drawing/2014/main" id="{62CFEA24-064C-CA48-A5DD-F0D89A65DAAC}"/>
              </a:ext>
            </a:extLst>
          </p:cNvPr>
          <p:cNvSpPr>
            <a:spLocks noGrp="1"/>
          </p:cNvSpPr>
          <p:nvPr>
            <p:ph type="body" sz="quarter" idx="17" hasCustomPrompt="1"/>
          </p:nvPr>
        </p:nvSpPr>
        <p:spPr>
          <a:xfrm>
            <a:off x="8329766" y="5001244"/>
            <a:ext cx="3513523" cy="868282"/>
          </a:xfrm>
        </p:spPr>
        <p:txBody>
          <a:bodyPr numCol="1" spcCol="540000"/>
          <a:lstStyle>
            <a:lvl1pPr marL="0" marR="0" indent="0" algn="ctr"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A good night’s sleep has a positive impact on the brain and body, </a:t>
            </a:r>
          </a:p>
        </p:txBody>
      </p:sp>
      <p:pic>
        <p:nvPicPr>
          <p:cNvPr id="58" name="Picture 57">
            <a:extLst>
              <a:ext uri="{FF2B5EF4-FFF2-40B4-BE49-F238E27FC236}">
                <a16:creationId xmlns:a16="http://schemas.microsoft.com/office/drawing/2014/main" id="{9D03B218-A40E-B247-89CE-DA4EE5CC14BC}"/>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5530956" y="1414791"/>
            <a:ext cx="1039760" cy="1032437"/>
          </a:xfrm>
          <a:prstGeom prst="rect">
            <a:avLst/>
          </a:prstGeom>
          <a:solidFill>
            <a:srgbClr val="EC1077"/>
          </a:solidFill>
        </p:spPr>
      </p:pic>
      <p:sp>
        <p:nvSpPr>
          <p:cNvPr id="6" name="Rectangle 5">
            <a:extLst>
              <a:ext uri="{FF2B5EF4-FFF2-40B4-BE49-F238E27FC236}">
                <a16:creationId xmlns:a16="http://schemas.microsoft.com/office/drawing/2014/main" id="{73B12420-A463-5A41-9DDD-CE3DBDD246B6}"/>
              </a:ext>
            </a:extLst>
          </p:cNvPr>
          <p:cNvSpPr/>
          <p:nvPr userDrawn="1"/>
        </p:nvSpPr>
        <p:spPr>
          <a:xfrm>
            <a:off x="9577434" y="1410796"/>
            <a:ext cx="1039760" cy="1039760"/>
          </a:xfrm>
          <a:prstGeom prst="rect">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Picture 59">
            <a:extLst>
              <a:ext uri="{FF2B5EF4-FFF2-40B4-BE49-F238E27FC236}">
                <a16:creationId xmlns:a16="http://schemas.microsoft.com/office/drawing/2014/main" id="{FC5BA36A-9E9B-CC41-8F69-EF52C19FA8A7}"/>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a:stretch/>
        </p:blipFill>
        <p:spPr>
          <a:xfrm>
            <a:off x="9892773" y="1484987"/>
            <a:ext cx="542263" cy="903769"/>
          </a:xfrm>
          <a:prstGeom prst="rect">
            <a:avLst/>
          </a:prstGeom>
          <a:solidFill>
            <a:srgbClr val="FFCC31"/>
          </a:solidFill>
        </p:spPr>
      </p:pic>
      <p:sp>
        <p:nvSpPr>
          <p:cNvPr id="63" name="Rectangle 62">
            <a:extLst>
              <a:ext uri="{FF2B5EF4-FFF2-40B4-BE49-F238E27FC236}">
                <a16:creationId xmlns:a16="http://schemas.microsoft.com/office/drawing/2014/main" id="{1B3C197B-3DAD-3C49-8B39-60AF10ADE8AE}"/>
              </a:ext>
            </a:extLst>
          </p:cNvPr>
          <p:cNvSpPr/>
          <p:nvPr userDrawn="1"/>
        </p:nvSpPr>
        <p:spPr>
          <a:xfrm>
            <a:off x="1453944" y="1410796"/>
            <a:ext cx="1039760" cy="1039760"/>
          </a:xfrm>
          <a:prstGeom prst="rect">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63">
            <a:extLst>
              <a:ext uri="{FF2B5EF4-FFF2-40B4-BE49-F238E27FC236}">
                <a16:creationId xmlns:a16="http://schemas.microsoft.com/office/drawing/2014/main" id="{1D2B9FB5-5FBF-D947-B860-028C7DDF72BB}"/>
              </a:ext>
            </a:extLst>
          </p:cNvPr>
          <p:cNvPicPr>
            <a:picLocks noChangeAspect="1"/>
          </p:cNvPicPr>
          <p:nvPr userDrawn="1"/>
        </p:nvPicPr>
        <p:blipFill rotWithShape="1">
          <a:blip r:embed="rId7" cstate="screen">
            <a:extLst>
              <a:ext uri="{28A0092B-C50C-407E-A947-70E740481C1C}">
                <a14:useLocalDpi xmlns:a14="http://schemas.microsoft.com/office/drawing/2010/main"/>
              </a:ext>
            </a:extLst>
          </a:blip>
          <a:srcRect/>
          <a:stretch/>
        </p:blipFill>
        <p:spPr>
          <a:xfrm>
            <a:off x="1621365" y="1451950"/>
            <a:ext cx="751773" cy="738925"/>
          </a:xfrm>
          <a:prstGeom prst="rect">
            <a:avLst/>
          </a:prstGeom>
          <a:solidFill>
            <a:srgbClr val="FFCC31"/>
          </a:solidFill>
        </p:spPr>
      </p:pic>
      <p:sp>
        <p:nvSpPr>
          <p:cNvPr id="66" name="Rectangle 65">
            <a:extLst>
              <a:ext uri="{FF2B5EF4-FFF2-40B4-BE49-F238E27FC236}">
                <a16:creationId xmlns:a16="http://schemas.microsoft.com/office/drawing/2014/main" id="{A389B9C6-2FB9-0B4A-8DEB-A90A2ACBB8CD}"/>
              </a:ext>
            </a:extLst>
          </p:cNvPr>
          <p:cNvSpPr/>
          <p:nvPr userDrawn="1"/>
        </p:nvSpPr>
        <p:spPr>
          <a:xfrm>
            <a:off x="1453943" y="3809331"/>
            <a:ext cx="1039760" cy="1039760"/>
          </a:xfrm>
          <a:prstGeom prst="rect">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a:extLst>
              <a:ext uri="{FF2B5EF4-FFF2-40B4-BE49-F238E27FC236}">
                <a16:creationId xmlns:a16="http://schemas.microsoft.com/office/drawing/2014/main" id="{F9F433B4-984B-8B43-9F28-CE1502A28176}"/>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2577413" y="3808896"/>
            <a:ext cx="1039760" cy="1021990"/>
          </a:xfrm>
          <a:prstGeom prst="rect">
            <a:avLst/>
          </a:prstGeom>
          <a:solidFill>
            <a:srgbClr val="EC1077"/>
          </a:solidFill>
        </p:spPr>
      </p:pic>
      <p:sp>
        <p:nvSpPr>
          <p:cNvPr id="70" name="Rectangle 69">
            <a:extLst>
              <a:ext uri="{FF2B5EF4-FFF2-40B4-BE49-F238E27FC236}">
                <a16:creationId xmlns:a16="http://schemas.microsoft.com/office/drawing/2014/main" id="{4DA63A68-2298-5647-B58D-DD53F126A5F7}"/>
              </a:ext>
            </a:extLst>
          </p:cNvPr>
          <p:cNvSpPr/>
          <p:nvPr userDrawn="1"/>
        </p:nvSpPr>
        <p:spPr>
          <a:xfrm>
            <a:off x="9594301" y="3809331"/>
            <a:ext cx="1039760" cy="1039760"/>
          </a:xfrm>
          <a:prstGeom prst="rect">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 name="Picture 70">
            <a:extLst>
              <a:ext uri="{FF2B5EF4-FFF2-40B4-BE49-F238E27FC236}">
                <a16:creationId xmlns:a16="http://schemas.microsoft.com/office/drawing/2014/main" id="{73A3D42A-382B-A84C-A502-69C21C930D28}"/>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p:blipFill>
        <p:spPr>
          <a:xfrm>
            <a:off x="9678011" y="3891174"/>
            <a:ext cx="905213" cy="889743"/>
          </a:xfrm>
          <a:prstGeom prst="rect">
            <a:avLst/>
          </a:prstGeom>
          <a:solidFill>
            <a:srgbClr val="FFCC31"/>
          </a:solidFill>
        </p:spPr>
      </p:pic>
    </p:spTree>
    <p:extLst>
      <p:ext uri="{BB962C8B-B14F-4D97-AF65-F5344CB8AC3E}">
        <p14:creationId xmlns:p14="http://schemas.microsoft.com/office/powerpoint/2010/main" val="1048755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15" name="Picture 14" descr="A close up of a logo&#10;&#10;Description automatically generated">
            <a:extLst>
              <a:ext uri="{FF2B5EF4-FFF2-40B4-BE49-F238E27FC236}">
                <a16:creationId xmlns:a16="http://schemas.microsoft.com/office/drawing/2014/main" id="{E9B25EB4-10CC-ED41-A8E2-ED3DAD841AF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1475237" y="677062"/>
            <a:ext cx="8400629" cy="8381982"/>
          </a:xfrm>
          <a:prstGeom prst="rect">
            <a:avLst/>
          </a:prstGeom>
        </p:spPr>
      </p:pic>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935674" y="681771"/>
            <a:ext cx="4145280" cy="1266987"/>
          </a:xfrm>
        </p:spPr>
        <p:txBody>
          <a:bodyPr/>
          <a:lstStyle>
            <a:lvl1pPr algn="r">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9" name="Text Placeholder 11">
            <a:extLst>
              <a:ext uri="{FF2B5EF4-FFF2-40B4-BE49-F238E27FC236}">
                <a16:creationId xmlns:a16="http://schemas.microsoft.com/office/drawing/2014/main" id="{FA2DD8F4-8893-5D45-AA44-41B04E44AB59}"/>
              </a:ext>
            </a:extLst>
          </p:cNvPr>
          <p:cNvSpPr>
            <a:spLocks noGrp="1"/>
          </p:cNvSpPr>
          <p:nvPr>
            <p:ph type="body" sz="quarter" idx="16" hasCustomPrompt="1"/>
          </p:nvPr>
        </p:nvSpPr>
        <p:spPr>
          <a:xfrm>
            <a:off x="6764974" y="1201039"/>
            <a:ext cx="4839837" cy="1582502"/>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Learning outcomes</a:t>
            </a:r>
            <a:endParaRPr lang="en-GB" dirty="0">
              <a:effectLst/>
              <a:latin typeface="Arial" panose="020B0604020202020204" pitchFamily="34" charset="0"/>
            </a:endParaRPr>
          </a:p>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pic>
        <p:nvPicPr>
          <p:cNvPr id="11" name="Picture 10">
            <a:extLst>
              <a:ext uri="{FF2B5EF4-FFF2-40B4-BE49-F238E27FC236}">
                <a16:creationId xmlns:a16="http://schemas.microsoft.com/office/drawing/2014/main" id="{9CB3D345-CF3E-E240-9EA8-98C2F398C14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492419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5793E95-9860-B948-ADDF-F0ACEFF5A7AD}"/>
              </a:ext>
            </a:extLst>
          </p:cNvPr>
          <p:cNvGrpSpPr/>
          <p:nvPr userDrawn="1"/>
        </p:nvGrpSpPr>
        <p:grpSpPr>
          <a:xfrm>
            <a:off x="0" y="0"/>
            <a:ext cx="12192000" cy="6858000"/>
            <a:chOff x="0" y="0"/>
            <a:chExt cx="12192000" cy="6858000"/>
          </a:xfrm>
        </p:grpSpPr>
        <p:sp>
          <p:nvSpPr>
            <p:cNvPr id="14" name="Rectangle 13">
              <a:extLst>
                <a:ext uri="{FF2B5EF4-FFF2-40B4-BE49-F238E27FC236}">
                  <a16:creationId xmlns:a16="http://schemas.microsoft.com/office/drawing/2014/main" id="{3D560EA0-E332-B44F-B364-32D6C1D8959C}"/>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92418D33-FD0B-6C42-8DCD-2C25945C217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picture containing drawing&#10;&#10;Description automatically generated">
              <a:extLst>
                <a:ext uri="{FF2B5EF4-FFF2-40B4-BE49-F238E27FC236}">
                  <a16:creationId xmlns:a16="http://schemas.microsoft.com/office/drawing/2014/main" id="{ACB5C871-1BED-2043-BC4D-C4D548C69E6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17" name="Picture 16" descr="A close up of a logo&#10;&#10;Description automatically generated">
            <a:extLst>
              <a:ext uri="{FF2B5EF4-FFF2-40B4-BE49-F238E27FC236}">
                <a16:creationId xmlns:a16="http://schemas.microsoft.com/office/drawing/2014/main" id="{B4BDD266-82AC-6A48-BA8B-ED64D9F3ED0A}"/>
              </a:ext>
            </a:extLst>
          </p:cNvPr>
          <p:cNvPicPr>
            <a:picLocks noChangeAspect="1"/>
          </p:cNvPicPr>
          <p:nvPr userDrawn="1"/>
        </p:nvPicPr>
        <p:blipFill>
          <a:blip r:embed="rId3" cstate="screen">
            <a:alphaModFix amt="40000"/>
            <a:extLst>
              <a:ext uri="{28A0092B-C50C-407E-A947-70E740481C1C}">
                <a14:useLocalDpi xmlns:a14="http://schemas.microsoft.com/office/drawing/2010/main"/>
              </a:ext>
            </a:extLst>
          </a:blip>
          <a:stretch>
            <a:fillRect/>
          </a:stretch>
        </p:blipFill>
        <p:spPr>
          <a:xfrm>
            <a:off x="2556075" y="780727"/>
            <a:ext cx="5308328" cy="5296545"/>
          </a:xfrm>
          <a:prstGeom prst="rect">
            <a:avLst/>
          </a:prstGeom>
        </p:spPr>
      </p:pic>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585297" y="562523"/>
            <a:ext cx="5994502" cy="1538883"/>
          </a:xfrm>
        </p:spPr>
        <p:txBody>
          <a:bodyPr wrap="square" anchor="b">
            <a:spAutoFit/>
          </a:bodyPr>
          <a:lstStyle>
            <a:lvl1pPr marL="228600" marR="0" indent="884238" algn="r" defTabSz="914400" rtl="0" eaLnBrk="1" fontAlgn="auto" latinLnBrk="0" hangingPunct="1">
              <a:lnSpc>
                <a:spcPts val="6000"/>
              </a:lnSpc>
              <a:spcBef>
                <a:spcPct val="0"/>
              </a:spcBef>
              <a:spcAft>
                <a:spcPts val="0"/>
              </a:spcAft>
              <a:buClrTx/>
              <a:buSzTx/>
              <a:buFontTx/>
              <a:buNone/>
              <a:tabLst/>
              <a:defRPr lang="en-US" sz="6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 helps the body function</a:t>
            </a:r>
          </a:p>
        </p:txBody>
      </p:sp>
      <p:sp>
        <p:nvSpPr>
          <p:cNvPr id="11" name="Text Placeholder 11">
            <a:extLst>
              <a:ext uri="{FF2B5EF4-FFF2-40B4-BE49-F238E27FC236}">
                <a16:creationId xmlns:a16="http://schemas.microsoft.com/office/drawing/2014/main" id="{B621F075-8F04-014C-A586-69AECCC21ABE}"/>
              </a:ext>
            </a:extLst>
          </p:cNvPr>
          <p:cNvSpPr>
            <a:spLocks noGrp="1"/>
          </p:cNvSpPr>
          <p:nvPr>
            <p:ph type="body" sz="quarter" idx="16" hasCustomPrompt="1"/>
          </p:nvPr>
        </p:nvSpPr>
        <p:spPr>
          <a:xfrm>
            <a:off x="7165096" y="1201039"/>
            <a:ext cx="4839837" cy="1582502"/>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Learning outcomes</a:t>
            </a:r>
            <a:endParaRPr lang="en-GB" dirty="0">
              <a:effectLst/>
              <a:latin typeface="Arial" panose="020B0604020202020204" pitchFamily="34" charset="0"/>
            </a:endParaRPr>
          </a:p>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pic>
        <p:nvPicPr>
          <p:cNvPr id="12" name="Picture 11">
            <a:extLst>
              <a:ext uri="{FF2B5EF4-FFF2-40B4-BE49-F238E27FC236}">
                <a16:creationId xmlns:a16="http://schemas.microsoft.com/office/drawing/2014/main" id="{73E44386-A4DB-D24A-8371-BB1714ECCC53}"/>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2827299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3_Title Slide">
    <p:bg>
      <p:bgPr>
        <a:solidFill>
          <a:srgbClr val="6CC8DA"/>
        </a:solidFill>
        <a:effectLst/>
      </p:bgPr>
    </p:bg>
    <p:spTree>
      <p:nvGrpSpPr>
        <p:cNvPr id="1" name=""/>
        <p:cNvGrpSpPr/>
        <p:nvPr/>
      </p:nvGrpSpPr>
      <p:grpSpPr>
        <a:xfrm>
          <a:off x="0" y="0"/>
          <a:ext cx="0" cy="0"/>
          <a:chOff x="0" y="0"/>
          <a:chExt cx="0" cy="0"/>
        </a:xfrm>
      </p:grpSpPr>
      <p:pic>
        <p:nvPicPr>
          <p:cNvPr id="8" name="Picture 7" descr="A picture containing drawing&#10;&#10;Description automatically generated">
            <a:extLst>
              <a:ext uri="{FF2B5EF4-FFF2-40B4-BE49-F238E27FC236}">
                <a16:creationId xmlns:a16="http://schemas.microsoft.com/office/drawing/2014/main" id="{5A4CC01D-67C8-D04C-84C8-676ACEDF085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3611" t="7187" r="4205" b="8137"/>
          <a:stretch/>
        </p:blipFill>
        <p:spPr>
          <a:xfrm>
            <a:off x="10870766" y="371286"/>
            <a:ext cx="936888" cy="382475"/>
          </a:xfrm>
          <a:prstGeom prst="rect">
            <a:avLst/>
          </a:prstGeom>
        </p:spPr>
      </p:pic>
      <p:sp>
        <p:nvSpPr>
          <p:cNvPr id="13" name="Picture Placeholder 12">
            <a:extLst>
              <a:ext uri="{FF2B5EF4-FFF2-40B4-BE49-F238E27FC236}">
                <a16:creationId xmlns:a16="http://schemas.microsoft.com/office/drawing/2014/main" id="{8D645FD9-6516-C141-9DFA-3D579C584158}"/>
              </a:ext>
            </a:extLst>
          </p:cNvPr>
          <p:cNvSpPr>
            <a:spLocks noGrp="1"/>
          </p:cNvSpPr>
          <p:nvPr>
            <p:ph type="pic" sz="quarter" idx="10" hasCustomPrompt="1"/>
          </p:nvPr>
        </p:nvSpPr>
        <p:spPr>
          <a:xfrm>
            <a:off x="1020546" y="1789659"/>
            <a:ext cx="7007225" cy="6858000"/>
          </a:xfrm>
        </p:spPr>
        <p:txBody>
          <a:bodyPr/>
          <a:lstStyle/>
          <a:p>
            <a:r>
              <a:rPr lang="en-US" dirty="0"/>
              <a:t/>
            </a:r>
            <a:br>
              <a:rPr lang="en-US" dirty="0"/>
            </a:br>
            <a:endParaRPr lang="en-US" dirty="0"/>
          </a:p>
        </p:txBody>
      </p:sp>
      <p:pic>
        <p:nvPicPr>
          <p:cNvPr id="18" name="Picture 17" descr="A close up of a logo&#10;&#10;Description automatically generated">
            <a:extLst>
              <a:ext uri="{FF2B5EF4-FFF2-40B4-BE49-F238E27FC236}">
                <a16:creationId xmlns:a16="http://schemas.microsoft.com/office/drawing/2014/main" id="{CF2C6628-AF9A-A443-93E4-25BD856CC378}"/>
              </a:ext>
            </a:extLst>
          </p:cNvPr>
          <p:cNvPicPr>
            <a:picLocks noChangeAspect="1"/>
          </p:cNvPicPr>
          <p:nvPr userDrawn="1"/>
        </p:nvPicPr>
        <p:blipFill>
          <a:blip r:embed="rId3" cstate="screen">
            <a:alphaModFix amt="40000"/>
            <a:extLst>
              <a:ext uri="{28A0092B-C50C-407E-A947-70E740481C1C}">
                <a14:useLocalDpi xmlns:a14="http://schemas.microsoft.com/office/drawing/2010/main"/>
              </a:ext>
            </a:extLst>
          </a:blip>
          <a:stretch>
            <a:fillRect/>
          </a:stretch>
        </p:blipFill>
        <p:spPr>
          <a:xfrm>
            <a:off x="0" y="3849502"/>
            <a:ext cx="9154593" cy="9134271"/>
          </a:xfrm>
          <a:prstGeom prst="rect">
            <a:avLst/>
          </a:prstGeom>
        </p:spPr>
      </p:pic>
      <p:sp>
        <p:nvSpPr>
          <p:cNvPr id="14" name="Text Placeholder 11">
            <a:extLst>
              <a:ext uri="{FF2B5EF4-FFF2-40B4-BE49-F238E27FC236}">
                <a16:creationId xmlns:a16="http://schemas.microsoft.com/office/drawing/2014/main" id="{AA529C35-C889-F445-A3C0-4642E12A5CDB}"/>
              </a:ext>
            </a:extLst>
          </p:cNvPr>
          <p:cNvSpPr>
            <a:spLocks noGrp="1"/>
          </p:cNvSpPr>
          <p:nvPr>
            <p:ph type="body" sz="quarter" idx="14" hasCustomPrompt="1"/>
          </p:nvPr>
        </p:nvSpPr>
        <p:spPr>
          <a:xfrm>
            <a:off x="8232273" y="2215207"/>
            <a:ext cx="3517127" cy="3498014"/>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err="1">
                <a:effectLst/>
                <a:latin typeface="Arial" panose="020B0604020202020204" pitchFamily="34" charset="0"/>
              </a:rPr>
              <a:t>DiscIn</a:t>
            </a:r>
            <a:r>
              <a:rPr lang="en-GB" b="1" dirty="0">
                <a:effectLst/>
                <a:latin typeface="Arial" panose="020B0604020202020204" pitchFamily="34" charset="0"/>
              </a:rPr>
              <a:t> a different coloured pen, add as many new facts to your mind map as you can remember</a:t>
            </a:r>
            <a:endParaRPr lang="en-GB" dirty="0">
              <a:effectLst/>
              <a:latin typeface="Arial" panose="020B0604020202020204" pitchFamily="34" charset="0"/>
            </a:endParaRPr>
          </a:p>
        </p:txBody>
      </p:sp>
      <p:pic>
        <p:nvPicPr>
          <p:cNvPr id="15" name="Picture 14">
            <a:extLst>
              <a:ext uri="{FF2B5EF4-FFF2-40B4-BE49-F238E27FC236}">
                <a16:creationId xmlns:a16="http://schemas.microsoft.com/office/drawing/2014/main" id="{097A99B2-57F3-4945-8FD0-83422BCEFBF0}"/>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7258636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15" name="Picture 14" descr="A close up of a logo&#10;&#10;Description automatically generated">
            <a:extLst>
              <a:ext uri="{FF2B5EF4-FFF2-40B4-BE49-F238E27FC236}">
                <a16:creationId xmlns:a16="http://schemas.microsoft.com/office/drawing/2014/main" id="{E9ADC651-5B24-7043-BC49-276112ECEC3C}"/>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1300670" y="-14446"/>
            <a:ext cx="8400629" cy="8381982"/>
          </a:xfrm>
          <a:prstGeom prst="rect">
            <a:avLst/>
          </a:prstGeom>
        </p:spPr>
      </p:pic>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335173" y="674931"/>
            <a:ext cx="3950224" cy="1266987"/>
          </a:xfrm>
        </p:spPr>
        <p:txBody>
          <a:bodyPr/>
          <a:lstStyle>
            <a:lvl1pPr algn="l">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3" name="Text Placeholder 11">
            <a:extLst>
              <a:ext uri="{FF2B5EF4-FFF2-40B4-BE49-F238E27FC236}">
                <a16:creationId xmlns:a16="http://schemas.microsoft.com/office/drawing/2014/main" id="{B20833CB-9451-0F40-A1B8-5052C5B5E227}"/>
              </a:ext>
            </a:extLst>
          </p:cNvPr>
          <p:cNvSpPr>
            <a:spLocks noGrp="1"/>
          </p:cNvSpPr>
          <p:nvPr>
            <p:ph type="body" sz="quarter" idx="14" hasCustomPrompt="1"/>
          </p:nvPr>
        </p:nvSpPr>
        <p:spPr>
          <a:xfrm>
            <a:off x="365242" y="2783541"/>
            <a:ext cx="2882926" cy="1419969"/>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err="1">
                <a:effectLst/>
                <a:latin typeface="Arial" panose="020B0604020202020204" pitchFamily="34" charset="0"/>
              </a:rPr>
              <a:t>DiscIn</a:t>
            </a:r>
            <a:r>
              <a:rPr lang="en-GB" b="1" dirty="0">
                <a:effectLst/>
                <a:latin typeface="Arial" panose="020B0604020202020204" pitchFamily="34" charset="0"/>
              </a:rPr>
              <a:t> a different coloured pen, </a:t>
            </a:r>
            <a:endParaRPr lang="en-GB" dirty="0">
              <a:effectLst/>
              <a:latin typeface="Arial" panose="020B0604020202020204" pitchFamily="34" charset="0"/>
            </a:endParaRPr>
          </a:p>
        </p:txBody>
      </p:sp>
      <p:sp>
        <p:nvSpPr>
          <p:cNvPr id="17" name="Text Placeholder 11">
            <a:extLst>
              <a:ext uri="{FF2B5EF4-FFF2-40B4-BE49-F238E27FC236}">
                <a16:creationId xmlns:a16="http://schemas.microsoft.com/office/drawing/2014/main" id="{4D5D77BB-F6F3-BB45-8E10-F3A61F69C1BE}"/>
              </a:ext>
            </a:extLst>
          </p:cNvPr>
          <p:cNvSpPr>
            <a:spLocks noGrp="1"/>
          </p:cNvSpPr>
          <p:nvPr>
            <p:ph type="body" sz="quarter" idx="29" hasCustomPrompt="1"/>
          </p:nvPr>
        </p:nvSpPr>
        <p:spPr>
          <a:xfrm>
            <a:off x="8021963" y="2762653"/>
            <a:ext cx="3524043" cy="238877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pic>
        <p:nvPicPr>
          <p:cNvPr id="22" name="Picture 21">
            <a:extLst>
              <a:ext uri="{FF2B5EF4-FFF2-40B4-BE49-F238E27FC236}">
                <a16:creationId xmlns:a16="http://schemas.microsoft.com/office/drawing/2014/main" id="{72B94429-1452-6A49-8DB6-52C14ECAF900}"/>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3349319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4_Title Slide">
    <p:bg>
      <p:bgPr>
        <a:solidFill>
          <a:srgbClr val="6CC8DA"/>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7C31A4BF-A785-054D-A867-D8452A612397}"/>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1559383" y="-1012898"/>
            <a:ext cx="12430149" cy="1240255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5A4CC01D-67C8-D04C-84C8-676ACEDF0856}"/>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3611" t="7187" r="4205" b="8137"/>
          <a:stretch/>
        </p:blipFill>
        <p:spPr>
          <a:xfrm>
            <a:off x="10870766" y="371286"/>
            <a:ext cx="936888" cy="382475"/>
          </a:xfrm>
          <a:prstGeom prst="rect">
            <a:avLst/>
          </a:prstGeom>
        </p:spPr>
      </p:pic>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390903" y="562523"/>
            <a:ext cx="5994502" cy="1538883"/>
          </a:xfrm>
        </p:spPr>
        <p:txBody>
          <a:bodyPr wrap="square" anchor="b">
            <a:spAutoFit/>
          </a:bodyPr>
          <a:lstStyle>
            <a:lvl1pPr marL="49213" marR="0" indent="-33338" algn="l" defTabSz="914400" rtl="0" eaLnBrk="1" fontAlgn="auto" latinLnBrk="0" hangingPunct="1">
              <a:lnSpc>
                <a:spcPts val="6000"/>
              </a:lnSpc>
              <a:spcBef>
                <a:spcPct val="0"/>
              </a:spcBef>
              <a:spcAft>
                <a:spcPts val="0"/>
              </a:spcAft>
              <a:buClrTx/>
              <a:buSzTx/>
              <a:buFontTx/>
              <a:buNone/>
              <a:tabLst/>
              <a:defRPr lang="en-US" sz="6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 helps the body function</a:t>
            </a:r>
          </a:p>
        </p:txBody>
      </p:sp>
      <p:sp>
        <p:nvSpPr>
          <p:cNvPr id="13" name="Picture Placeholder 12">
            <a:extLst>
              <a:ext uri="{FF2B5EF4-FFF2-40B4-BE49-F238E27FC236}">
                <a16:creationId xmlns:a16="http://schemas.microsoft.com/office/drawing/2014/main" id="{8D645FD9-6516-C141-9DFA-3D579C584158}"/>
              </a:ext>
            </a:extLst>
          </p:cNvPr>
          <p:cNvSpPr>
            <a:spLocks noGrp="1"/>
          </p:cNvSpPr>
          <p:nvPr>
            <p:ph type="pic" sz="quarter" idx="10" hasCustomPrompt="1"/>
          </p:nvPr>
        </p:nvSpPr>
        <p:spPr>
          <a:xfrm>
            <a:off x="1020546" y="1789659"/>
            <a:ext cx="7007225" cy="6858000"/>
          </a:xfrm>
        </p:spPr>
        <p:txBody>
          <a:bodyPr/>
          <a:lstStyle/>
          <a:p>
            <a:r>
              <a:rPr lang="en-US" dirty="0"/>
              <a:t/>
            </a:r>
            <a:br>
              <a:rPr lang="en-US" dirty="0"/>
            </a:br>
            <a:endParaRPr lang="en-US" dirty="0"/>
          </a:p>
        </p:txBody>
      </p:sp>
      <p:pic>
        <p:nvPicPr>
          <p:cNvPr id="18" name="Picture 17" descr="A close up of a logo&#10;&#10;Description automatically generated">
            <a:extLst>
              <a:ext uri="{FF2B5EF4-FFF2-40B4-BE49-F238E27FC236}">
                <a16:creationId xmlns:a16="http://schemas.microsoft.com/office/drawing/2014/main" id="{CF2C6628-AF9A-A443-93E4-25BD856CC378}"/>
              </a:ext>
            </a:extLst>
          </p:cNvPr>
          <p:cNvPicPr>
            <a:picLocks noChangeAspect="1"/>
          </p:cNvPicPr>
          <p:nvPr userDrawn="1"/>
        </p:nvPicPr>
        <p:blipFill>
          <a:blip r:embed="rId4" cstate="screen">
            <a:alphaModFix amt="40000"/>
            <a:extLst>
              <a:ext uri="{28A0092B-C50C-407E-A947-70E740481C1C}">
                <a14:useLocalDpi xmlns:a14="http://schemas.microsoft.com/office/drawing/2010/main"/>
              </a:ext>
            </a:extLst>
          </a:blip>
          <a:stretch>
            <a:fillRect/>
          </a:stretch>
        </p:blipFill>
        <p:spPr>
          <a:xfrm>
            <a:off x="0" y="3891065"/>
            <a:ext cx="9154593" cy="9134271"/>
          </a:xfrm>
          <a:prstGeom prst="rect">
            <a:avLst/>
          </a:prstGeom>
        </p:spPr>
      </p:pic>
      <p:sp>
        <p:nvSpPr>
          <p:cNvPr id="11" name="Text Placeholder 11">
            <a:extLst>
              <a:ext uri="{FF2B5EF4-FFF2-40B4-BE49-F238E27FC236}">
                <a16:creationId xmlns:a16="http://schemas.microsoft.com/office/drawing/2014/main" id="{B621F075-8F04-014C-A586-69AECCC21ABE}"/>
              </a:ext>
            </a:extLst>
          </p:cNvPr>
          <p:cNvSpPr>
            <a:spLocks noGrp="1"/>
          </p:cNvSpPr>
          <p:nvPr>
            <p:ph type="body" sz="quarter" idx="16" hasCustomPrompt="1"/>
          </p:nvPr>
        </p:nvSpPr>
        <p:spPr>
          <a:xfrm>
            <a:off x="7167235" y="2243970"/>
            <a:ext cx="4839837" cy="1582502"/>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Learning outcomes</a:t>
            </a:r>
            <a:endParaRPr lang="en-GB" dirty="0">
              <a:effectLst/>
              <a:latin typeface="Arial" panose="020B0604020202020204" pitchFamily="34" charset="0"/>
            </a:endParaRPr>
          </a:p>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pic>
        <p:nvPicPr>
          <p:cNvPr id="12" name="Picture 11">
            <a:extLst>
              <a:ext uri="{FF2B5EF4-FFF2-40B4-BE49-F238E27FC236}">
                <a16:creationId xmlns:a16="http://schemas.microsoft.com/office/drawing/2014/main" id="{73E44386-A4DB-D24A-8371-BB1714ECCC53}"/>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84300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_Title and Content">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599"/>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1053765" y="1124271"/>
            <a:ext cx="4421875" cy="724639"/>
          </a:xfrm>
        </p:spPr>
        <p:txBody>
          <a:bodyPr/>
          <a:lstStyle>
            <a:lvl1pPr algn="r">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GB" b="1" dirty="0">
                <a:effectLst/>
                <a:latin typeface="Arial Narrow" panose="020B0604020202020204" pitchFamily="34" charset="0"/>
              </a:rPr>
              <a:t>Podcast it!</a:t>
            </a:r>
            <a:endParaRPr lang="en-GB" dirty="0">
              <a:effectLst/>
              <a:latin typeface="Arial Narrow" panose="020B0604020202020204" pitchFamily="34" charset="0"/>
            </a:endParaRPr>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354842" y="2544762"/>
            <a:ext cx="5213445" cy="3187528"/>
          </a:xfrm>
        </p:spPr>
        <p:txBody>
          <a:bodyPr/>
          <a:lstStyle/>
          <a:p>
            <a:endParaRPr lang="en-US" dirty="0"/>
          </a:p>
        </p:txBody>
      </p:sp>
      <p:sp>
        <p:nvSpPr>
          <p:cNvPr id="17" name="Text Placeholder 11">
            <a:extLst>
              <a:ext uri="{FF2B5EF4-FFF2-40B4-BE49-F238E27FC236}">
                <a16:creationId xmlns:a16="http://schemas.microsoft.com/office/drawing/2014/main" id="{80A9F173-3C7D-5440-94CA-BFE82CEAA762}"/>
              </a:ext>
            </a:extLst>
          </p:cNvPr>
          <p:cNvSpPr>
            <a:spLocks noGrp="1"/>
          </p:cNvSpPr>
          <p:nvPr>
            <p:ph type="body" sz="quarter" idx="14" hasCustomPrompt="1"/>
          </p:nvPr>
        </p:nvSpPr>
        <p:spPr>
          <a:xfrm>
            <a:off x="7198011" y="2465962"/>
            <a:ext cx="4421875" cy="339972"/>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Watch the next </a:t>
            </a:r>
            <a:br>
              <a:rPr lang="en-GB" b="1" dirty="0">
                <a:effectLst/>
                <a:latin typeface="Arial" panose="020B0604020202020204" pitchFamily="34" charset="0"/>
              </a:rPr>
            </a:br>
            <a:r>
              <a:rPr lang="en-GB" b="1" dirty="0">
                <a:effectLst/>
                <a:latin typeface="Arial" panose="020B0604020202020204" pitchFamily="34" charset="0"/>
              </a:rPr>
              <a:t>part of the video</a:t>
            </a:r>
            <a:endParaRPr lang="en-GB" dirty="0">
              <a:effectLst/>
              <a:latin typeface="Arial" panose="020B0604020202020204" pitchFamily="34" charset="0"/>
            </a:endParaRP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3123261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335173" y="674931"/>
            <a:ext cx="3950224" cy="1266987"/>
          </a:xfrm>
        </p:spPr>
        <p:txBody>
          <a:bodyPr/>
          <a:lstStyle>
            <a:lvl1pPr algn="l">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1478056" y="2125046"/>
            <a:ext cx="6946900" cy="5159375"/>
          </a:xfrm>
        </p:spPr>
        <p:txBody>
          <a:bodyPr/>
          <a:lstStyle/>
          <a:p>
            <a:endParaRPr lang="en-US"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descr="A close up of a logo&#10;&#10;Description automatically generated">
            <a:extLst>
              <a:ext uri="{FF2B5EF4-FFF2-40B4-BE49-F238E27FC236}">
                <a16:creationId xmlns:a16="http://schemas.microsoft.com/office/drawing/2014/main" id="{B52FB25D-CC62-4144-AA91-B692B26DA1D5}"/>
              </a:ext>
            </a:extLst>
          </p:cNvPr>
          <p:cNvPicPr>
            <a:picLocks noChangeAspect="1"/>
          </p:cNvPicPr>
          <p:nvPr userDrawn="1"/>
        </p:nvPicPr>
        <p:blipFill>
          <a:blip r:embed="rId3" cstate="screen">
            <a:alphaModFix amt="40000"/>
            <a:extLst>
              <a:ext uri="{28A0092B-C50C-407E-A947-70E740481C1C}">
                <a14:useLocalDpi xmlns:a14="http://schemas.microsoft.com/office/drawing/2010/main"/>
              </a:ext>
            </a:extLst>
          </a:blip>
          <a:stretch>
            <a:fillRect/>
          </a:stretch>
        </p:blipFill>
        <p:spPr>
          <a:xfrm>
            <a:off x="-538113" y="364421"/>
            <a:ext cx="9656118" cy="9634684"/>
          </a:xfrm>
          <a:prstGeom prst="rect">
            <a:avLst/>
          </a:prstGeom>
        </p:spPr>
      </p:pic>
      <p:sp>
        <p:nvSpPr>
          <p:cNvPr id="13" name="Text Placeholder 11">
            <a:extLst>
              <a:ext uri="{FF2B5EF4-FFF2-40B4-BE49-F238E27FC236}">
                <a16:creationId xmlns:a16="http://schemas.microsoft.com/office/drawing/2014/main" id="{B20833CB-9451-0F40-A1B8-5052C5B5E227}"/>
              </a:ext>
            </a:extLst>
          </p:cNvPr>
          <p:cNvSpPr>
            <a:spLocks noGrp="1"/>
          </p:cNvSpPr>
          <p:nvPr>
            <p:ph type="body" sz="quarter" idx="14" hasCustomPrompt="1"/>
          </p:nvPr>
        </p:nvSpPr>
        <p:spPr>
          <a:xfrm>
            <a:off x="365242" y="2783541"/>
            <a:ext cx="2882926" cy="1419969"/>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err="1">
                <a:effectLst/>
                <a:latin typeface="Arial" panose="020B0604020202020204" pitchFamily="34" charset="0"/>
              </a:rPr>
              <a:t>DiscIn</a:t>
            </a:r>
            <a:r>
              <a:rPr lang="en-GB" b="1" dirty="0">
                <a:effectLst/>
                <a:latin typeface="Arial" panose="020B0604020202020204" pitchFamily="34" charset="0"/>
              </a:rPr>
              <a:t> a different coloured pen, </a:t>
            </a:r>
            <a:endParaRPr lang="en-GB" dirty="0">
              <a:effectLst/>
              <a:latin typeface="Arial" panose="020B0604020202020204" pitchFamily="34" charset="0"/>
            </a:endParaRPr>
          </a:p>
        </p:txBody>
      </p:sp>
      <p:sp>
        <p:nvSpPr>
          <p:cNvPr id="17" name="Text Placeholder 11">
            <a:extLst>
              <a:ext uri="{FF2B5EF4-FFF2-40B4-BE49-F238E27FC236}">
                <a16:creationId xmlns:a16="http://schemas.microsoft.com/office/drawing/2014/main" id="{4D5D77BB-F6F3-BB45-8E10-F3A61F69C1BE}"/>
              </a:ext>
            </a:extLst>
          </p:cNvPr>
          <p:cNvSpPr>
            <a:spLocks noGrp="1"/>
          </p:cNvSpPr>
          <p:nvPr>
            <p:ph type="body" sz="quarter" idx="29" hasCustomPrompt="1"/>
          </p:nvPr>
        </p:nvSpPr>
        <p:spPr>
          <a:xfrm>
            <a:off x="6849687" y="1941918"/>
            <a:ext cx="4284487" cy="104222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a:t>
            </a:r>
          </a:p>
        </p:txBody>
      </p:sp>
      <p:sp>
        <p:nvSpPr>
          <p:cNvPr id="23" name="Text Placeholder 11">
            <a:extLst>
              <a:ext uri="{FF2B5EF4-FFF2-40B4-BE49-F238E27FC236}">
                <a16:creationId xmlns:a16="http://schemas.microsoft.com/office/drawing/2014/main" id="{15C58A54-CE0A-ED49-AEE4-5AFCBDFA9BFF}"/>
              </a:ext>
            </a:extLst>
          </p:cNvPr>
          <p:cNvSpPr>
            <a:spLocks noGrp="1"/>
          </p:cNvSpPr>
          <p:nvPr>
            <p:ph type="body" sz="quarter" idx="30" hasCustomPrompt="1"/>
          </p:nvPr>
        </p:nvSpPr>
        <p:spPr>
          <a:xfrm>
            <a:off x="6849687" y="3212556"/>
            <a:ext cx="4284487" cy="104222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a:t>
            </a:r>
          </a:p>
        </p:txBody>
      </p:sp>
      <p:sp>
        <p:nvSpPr>
          <p:cNvPr id="24" name="Text Placeholder 11">
            <a:extLst>
              <a:ext uri="{FF2B5EF4-FFF2-40B4-BE49-F238E27FC236}">
                <a16:creationId xmlns:a16="http://schemas.microsoft.com/office/drawing/2014/main" id="{789EF50A-6D12-344F-9557-4A120716CED5}"/>
              </a:ext>
            </a:extLst>
          </p:cNvPr>
          <p:cNvSpPr>
            <a:spLocks noGrp="1"/>
          </p:cNvSpPr>
          <p:nvPr>
            <p:ph type="body" sz="quarter" idx="31" hasCustomPrompt="1"/>
          </p:nvPr>
        </p:nvSpPr>
        <p:spPr>
          <a:xfrm>
            <a:off x="6849687" y="4483195"/>
            <a:ext cx="4284487" cy="104222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a:t>
            </a:r>
          </a:p>
        </p:txBody>
      </p:sp>
      <p:sp>
        <p:nvSpPr>
          <p:cNvPr id="25" name="Text Placeholder 11">
            <a:extLst>
              <a:ext uri="{FF2B5EF4-FFF2-40B4-BE49-F238E27FC236}">
                <a16:creationId xmlns:a16="http://schemas.microsoft.com/office/drawing/2014/main" id="{71EE9B7A-B373-134C-9F85-E746146098AE}"/>
              </a:ext>
            </a:extLst>
          </p:cNvPr>
          <p:cNvSpPr>
            <a:spLocks noGrp="1"/>
          </p:cNvSpPr>
          <p:nvPr>
            <p:ph type="body" sz="quarter" idx="32" hasCustomPrompt="1"/>
          </p:nvPr>
        </p:nvSpPr>
        <p:spPr>
          <a:xfrm>
            <a:off x="6849687" y="1308424"/>
            <a:ext cx="2882926" cy="390201"/>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All</a:t>
            </a:r>
            <a:endParaRPr lang="en-GB" dirty="0">
              <a:effectLst/>
              <a:latin typeface="Arial" panose="020B0604020202020204" pitchFamily="34" charset="0"/>
            </a:endParaRPr>
          </a:p>
        </p:txBody>
      </p:sp>
    </p:spTree>
    <p:extLst>
      <p:ext uri="{BB962C8B-B14F-4D97-AF65-F5344CB8AC3E}">
        <p14:creationId xmlns:p14="http://schemas.microsoft.com/office/powerpoint/2010/main" val="4258779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C2E90676-DD01-0E41-8495-89EF0F749C0C}"/>
              </a:ext>
            </a:extLst>
          </p:cNvPr>
          <p:cNvGrpSpPr/>
          <p:nvPr userDrawn="1"/>
        </p:nvGrpSpPr>
        <p:grpSpPr>
          <a:xfrm>
            <a:off x="0" y="0"/>
            <a:ext cx="12192000" cy="6858000"/>
            <a:chOff x="0" y="0"/>
            <a:chExt cx="12192000" cy="6858000"/>
          </a:xfrm>
        </p:grpSpPr>
        <p:sp>
          <p:nvSpPr>
            <p:cNvPr id="14" name="Rectangle 13">
              <a:extLst>
                <a:ext uri="{FF2B5EF4-FFF2-40B4-BE49-F238E27FC236}">
                  <a16:creationId xmlns:a16="http://schemas.microsoft.com/office/drawing/2014/main" id="{C4B6FBC5-AE02-BC4F-9FDE-0847E9617D04}"/>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0EA44F7-E56C-9A4B-B936-21754549A91B}"/>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picture containing drawing&#10;&#10;Description automatically generated">
              <a:extLst>
                <a:ext uri="{FF2B5EF4-FFF2-40B4-BE49-F238E27FC236}">
                  <a16:creationId xmlns:a16="http://schemas.microsoft.com/office/drawing/2014/main" id="{D2167867-D9E2-534E-8A99-06BBC1DA49A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3392420" y="562523"/>
            <a:ext cx="5994502" cy="769441"/>
          </a:xfrm>
        </p:spPr>
        <p:txBody>
          <a:bodyPr wrap="square" anchor="b">
            <a:spAutoFit/>
          </a:bodyPr>
          <a:lstStyle>
            <a:lvl1pPr marL="49213" marR="0" indent="-33338" algn="l" defTabSz="914400" rtl="0" eaLnBrk="1" fontAlgn="auto" latinLnBrk="0" hangingPunct="1">
              <a:lnSpc>
                <a:spcPts val="6000"/>
              </a:lnSpc>
              <a:spcBef>
                <a:spcPct val="0"/>
              </a:spcBef>
              <a:spcAft>
                <a:spcPts val="0"/>
              </a:spcAft>
              <a:buClrTx/>
              <a:buSzTx/>
              <a:buFontTx/>
              <a:buNone/>
              <a:tabLst/>
              <a:defRPr lang="en-US" sz="6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 helps</a:t>
            </a:r>
          </a:p>
        </p:txBody>
      </p:sp>
      <p:sp>
        <p:nvSpPr>
          <p:cNvPr id="11" name="Text Placeholder 11">
            <a:extLst>
              <a:ext uri="{FF2B5EF4-FFF2-40B4-BE49-F238E27FC236}">
                <a16:creationId xmlns:a16="http://schemas.microsoft.com/office/drawing/2014/main" id="{B621F075-8F04-014C-A586-69AECCC21ABE}"/>
              </a:ext>
            </a:extLst>
          </p:cNvPr>
          <p:cNvSpPr>
            <a:spLocks noGrp="1"/>
          </p:cNvSpPr>
          <p:nvPr>
            <p:ph type="body" sz="quarter" idx="16" hasCustomPrompt="1"/>
          </p:nvPr>
        </p:nvSpPr>
        <p:spPr>
          <a:xfrm>
            <a:off x="1256163" y="1685784"/>
            <a:ext cx="4839837" cy="1582502"/>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Learning outcomes</a:t>
            </a:r>
            <a:endParaRPr lang="en-GB" dirty="0">
              <a:effectLst/>
              <a:latin typeface="Arial" panose="020B0604020202020204" pitchFamily="34" charset="0"/>
            </a:endParaRPr>
          </a:p>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pic>
        <p:nvPicPr>
          <p:cNvPr id="12" name="Picture 11">
            <a:extLst>
              <a:ext uri="{FF2B5EF4-FFF2-40B4-BE49-F238E27FC236}">
                <a16:creationId xmlns:a16="http://schemas.microsoft.com/office/drawing/2014/main" id="{73E44386-A4DB-D24A-8371-BB1714ECCC53}"/>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7" name="Picture 16" descr="A close up of a logo&#10;&#10;Description automatically generated">
            <a:extLst>
              <a:ext uri="{FF2B5EF4-FFF2-40B4-BE49-F238E27FC236}">
                <a16:creationId xmlns:a16="http://schemas.microsoft.com/office/drawing/2014/main" id="{33D41CFC-9D60-D94E-9FF8-ECC802C27526}"/>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1475237" y="677062"/>
            <a:ext cx="8400629" cy="8381982"/>
          </a:xfrm>
          <a:prstGeom prst="rect">
            <a:avLst/>
          </a:prstGeom>
        </p:spPr>
      </p:pic>
    </p:spTree>
    <p:extLst>
      <p:ext uri="{BB962C8B-B14F-4D97-AF65-F5344CB8AC3E}">
        <p14:creationId xmlns:p14="http://schemas.microsoft.com/office/powerpoint/2010/main" val="4251866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1_Title and Content">
    <p:spTree>
      <p:nvGrpSpPr>
        <p:cNvPr id="1" name=""/>
        <p:cNvGrpSpPr/>
        <p:nvPr/>
      </p:nvGrpSpPr>
      <p:grpSpPr>
        <a:xfrm>
          <a:off x="0" y="0"/>
          <a:ext cx="0" cy="0"/>
          <a:chOff x="0" y="0"/>
          <a:chExt cx="0" cy="0"/>
        </a:xfrm>
      </p:grpSpPr>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6" name="Picture 25" descr="A picture containing drawing&#10;&#10;Description automatically generated">
            <a:extLst>
              <a:ext uri="{FF2B5EF4-FFF2-40B4-BE49-F238E27FC236}">
                <a16:creationId xmlns:a16="http://schemas.microsoft.com/office/drawing/2014/main" id="{9B6AB6FF-47BA-A148-B8AB-BC94A98099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sp>
        <p:nvSpPr>
          <p:cNvPr id="44" name="Rectangle 43">
            <a:extLst>
              <a:ext uri="{FF2B5EF4-FFF2-40B4-BE49-F238E27FC236}">
                <a16:creationId xmlns:a16="http://schemas.microsoft.com/office/drawing/2014/main" id="{08D8EC31-6E17-7A43-92A1-BF20232BAC4D}"/>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Slide Number Placeholder 5">
            <a:extLst>
              <a:ext uri="{FF2B5EF4-FFF2-40B4-BE49-F238E27FC236}">
                <a16:creationId xmlns:a16="http://schemas.microsoft.com/office/drawing/2014/main" id="{0B9DCC9D-277B-1A42-A003-C065C6DC0C50}"/>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46" name="Picture 45">
            <a:extLst>
              <a:ext uri="{FF2B5EF4-FFF2-40B4-BE49-F238E27FC236}">
                <a16:creationId xmlns:a16="http://schemas.microsoft.com/office/drawing/2014/main" id="{D5F5C2D4-14BD-A640-A4B9-1A8F55C3A4F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27" name="Title 1">
            <a:extLst>
              <a:ext uri="{FF2B5EF4-FFF2-40B4-BE49-F238E27FC236}">
                <a16:creationId xmlns:a16="http://schemas.microsoft.com/office/drawing/2014/main" id="{CFB0CA53-1723-8D45-B5FC-7DFA9887B232}"/>
              </a:ext>
            </a:extLst>
          </p:cNvPr>
          <p:cNvSpPr>
            <a:spLocks noGrp="1"/>
          </p:cNvSpPr>
          <p:nvPr>
            <p:ph type="title" hasCustomPrompt="1"/>
          </p:nvPr>
        </p:nvSpPr>
        <p:spPr>
          <a:xfrm>
            <a:off x="337281" y="352453"/>
            <a:ext cx="7421256"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dirty="0"/>
              <a:t>Click to edit master</a:t>
            </a:r>
            <a:endParaRPr lang="en-US" dirty="0"/>
          </a:p>
        </p:txBody>
      </p:sp>
      <p:sp>
        <p:nvSpPr>
          <p:cNvPr id="24" name="Text Placeholder 11">
            <a:extLst>
              <a:ext uri="{FF2B5EF4-FFF2-40B4-BE49-F238E27FC236}">
                <a16:creationId xmlns:a16="http://schemas.microsoft.com/office/drawing/2014/main" id="{A1362B69-79C0-9B43-A734-BCB90CE9E581}"/>
              </a:ext>
            </a:extLst>
          </p:cNvPr>
          <p:cNvSpPr>
            <a:spLocks noGrp="1"/>
          </p:cNvSpPr>
          <p:nvPr>
            <p:ph type="body" sz="quarter" idx="14" hasCustomPrompt="1"/>
          </p:nvPr>
        </p:nvSpPr>
        <p:spPr>
          <a:xfrm>
            <a:off x="365242" y="1384512"/>
            <a:ext cx="2882926" cy="1419969"/>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err="1">
                <a:effectLst/>
                <a:latin typeface="Arial" panose="020B0604020202020204" pitchFamily="34" charset="0"/>
              </a:rPr>
              <a:t>DiscIn</a:t>
            </a:r>
            <a:r>
              <a:rPr lang="en-GB" b="1" dirty="0">
                <a:effectLst/>
                <a:latin typeface="Arial" panose="020B0604020202020204" pitchFamily="34" charset="0"/>
              </a:rPr>
              <a:t> a different coloured pen, </a:t>
            </a:r>
            <a:endParaRPr lang="en-GB" dirty="0">
              <a:effectLst/>
              <a:latin typeface="Arial" panose="020B0604020202020204" pitchFamily="34" charset="0"/>
            </a:endParaRPr>
          </a:p>
        </p:txBody>
      </p:sp>
    </p:spTree>
    <p:extLst>
      <p:ext uri="{BB962C8B-B14F-4D97-AF65-F5344CB8AC3E}">
        <p14:creationId xmlns:p14="http://schemas.microsoft.com/office/powerpoint/2010/main" val="26885195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5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23" name="Picture 22" descr="A close up of a logo&#10;&#10;Description automatically generated">
            <a:extLst>
              <a:ext uri="{FF2B5EF4-FFF2-40B4-BE49-F238E27FC236}">
                <a16:creationId xmlns:a16="http://schemas.microsoft.com/office/drawing/2014/main" id="{63C790BB-8909-2C45-82D0-16921F02CD72}"/>
              </a:ext>
            </a:extLst>
          </p:cNvPr>
          <p:cNvPicPr>
            <a:picLocks noChangeAspect="1"/>
          </p:cNvPicPr>
          <p:nvPr userDrawn="1"/>
        </p:nvPicPr>
        <p:blipFill>
          <a:blip r:embed="rId3" cstate="screen">
            <a:alphaModFix amt="40000"/>
            <a:extLst>
              <a:ext uri="{28A0092B-C50C-407E-A947-70E740481C1C}">
                <a14:useLocalDpi xmlns:a14="http://schemas.microsoft.com/office/drawing/2010/main"/>
              </a:ext>
            </a:extLst>
          </a:blip>
          <a:stretch>
            <a:fillRect/>
          </a:stretch>
        </p:blipFill>
        <p:spPr>
          <a:xfrm>
            <a:off x="-2881979" y="-171341"/>
            <a:ext cx="10444950" cy="10421765"/>
          </a:xfrm>
          <a:prstGeom prst="rect">
            <a:avLst/>
          </a:prstGeom>
        </p:spPr>
      </p:pic>
      <p:sp>
        <p:nvSpPr>
          <p:cNvPr id="2" name="Title 1">
            <a:extLst>
              <a:ext uri="{FF2B5EF4-FFF2-40B4-BE49-F238E27FC236}">
                <a16:creationId xmlns:a16="http://schemas.microsoft.com/office/drawing/2014/main" id="{4662F1E6-BC33-6040-A562-6AC9DD9BBD67}"/>
              </a:ext>
            </a:extLst>
          </p:cNvPr>
          <p:cNvSpPr>
            <a:spLocks noGrp="1"/>
          </p:cNvSpPr>
          <p:nvPr>
            <p:ph type="title"/>
          </p:nvPr>
        </p:nvSpPr>
        <p:spPr>
          <a:xfrm>
            <a:off x="867521" y="979473"/>
            <a:ext cx="4167113"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ts val="4800"/>
              </a:lnSpc>
              <a:spcBef>
                <a:spcPts val="0"/>
              </a:spcBef>
              <a:buFont typeface="Arial" panose="020B0604020202020204" pitchFamily="34" charset="0"/>
              <a:buNone/>
            </a:pPr>
            <a:r>
              <a:rPr lang="en-GB" dirty="0"/>
              <a:t>Click to</a:t>
            </a:r>
            <a:endParaRPr lang="en-US" dirty="0"/>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2340496" y="1673225"/>
            <a:ext cx="4840889" cy="5159375"/>
          </a:xfrm>
        </p:spPr>
        <p:txBody>
          <a:bodyPr/>
          <a:lstStyle/>
          <a:p>
            <a:endParaRPr lang="en-US"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9" name="Text Placeholder 11">
            <a:extLst>
              <a:ext uri="{FF2B5EF4-FFF2-40B4-BE49-F238E27FC236}">
                <a16:creationId xmlns:a16="http://schemas.microsoft.com/office/drawing/2014/main" id="{85309154-2C7E-C94C-AECB-A9CABE90A8D6}"/>
              </a:ext>
            </a:extLst>
          </p:cNvPr>
          <p:cNvSpPr>
            <a:spLocks noGrp="1"/>
          </p:cNvSpPr>
          <p:nvPr>
            <p:ph type="body" sz="quarter" idx="29" hasCustomPrompt="1"/>
          </p:nvPr>
        </p:nvSpPr>
        <p:spPr>
          <a:xfrm>
            <a:off x="7181385" y="3532762"/>
            <a:ext cx="3676494" cy="1652013"/>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sp>
        <p:nvSpPr>
          <p:cNvPr id="24" name="Text Placeholder 11">
            <a:extLst>
              <a:ext uri="{FF2B5EF4-FFF2-40B4-BE49-F238E27FC236}">
                <a16:creationId xmlns:a16="http://schemas.microsoft.com/office/drawing/2014/main" id="{D19B7E97-AEBD-AE46-A481-8ACBE8F61C82}"/>
              </a:ext>
            </a:extLst>
          </p:cNvPr>
          <p:cNvSpPr>
            <a:spLocks noGrp="1"/>
          </p:cNvSpPr>
          <p:nvPr>
            <p:ph type="body" sz="quarter" idx="14" hasCustomPrompt="1"/>
          </p:nvPr>
        </p:nvSpPr>
        <p:spPr>
          <a:xfrm>
            <a:off x="7180480" y="1672467"/>
            <a:ext cx="4421875" cy="360268"/>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Learning outcomes</a:t>
            </a:r>
            <a:endParaRPr lang="en-GB" dirty="0">
              <a:effectLst/>
              <a:latin typeface="Arial" panose="020B0604020202020204" pitchFamily="34" charset="0"/>
            </a:endParaRPr>
          </a:p>
        </p:txBody>
      </p:sp>
    </p:spTree>
    <p:extLst>
      <p:ext uri="{BB962C8B-B14F-4D97-AF65-F5344CB8AC3E}">
        <p14:creationId xmlns:p14="http://schemas.microsoft.com/office/powerpoint/2010/main" val="35135880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7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23" name="Picture 22" descr="A close up of a logo&#10;&#10;Description automatically generated">
            <a:extLst>
              <a:ext uri="{FF2B5EF4-FFF2-40B4-BE49-F238E27FC236}">
                <a16:creationId xmlns:a16="http://schemas.microsoft.com/office/drawing/2014/main" id="{63C790BB-8909-2C45-82D0-16921F02CD72}"/>
              </a:ext>
            </a:extLst>
          </p:cNvPr>
          <p:cNvPicPr>
            <a:picLocks noChangeAspect="1"/>
          </p:cNvPicPr>
          <p:nvPr userDrawn="1"/>
        </p:nvPicPr>
        <p:blipFill>
          <a:blip r:embed="rId3" cstate="screen">
            <a:alphaModFix amt="40000"/>
            <a:extLst>
              <a:ext uri="{28A0092B-C50C-407E-A947-70E740481C1C}">
                <a14:useLocalDpi xmlns:a14="http://schemas.microsoft.com/office/drawing/2010/main"/>
              </a:ext>
            </a:extLst>
          </a:blip>
          <a:stretch>
            <a:fillRect/>
          </a:stretch>
        </p:blipFill>
        <p:spPr>
          <a:xfrm>
            <a:off x="-851473" y="-198235"/>
            <a:ext cx="10444950" cy="10421765"/>
          </a:xfrm>
          <a:prstGeom prst="rect">
            <a:avLst/>
          </a:prstGeom>
        </p:spPr>
      </p:pic>
      <p:sp>
        <p:nvSpPr>
          <p:cNvPr id="2" name="Title 1">
            <a:extLst>
              <a:ext uri="{FF2B5EF4-FFF2-40B4-BE49-F238E27FC236}">
                <a16:creationId xmlns:a16="http://schemas.microsoft.com/office/drawing/2014/main" id="{4662F1E6-BC33-6040-A562-6AC9DD9BBD67}"/>
              </a:ext>
            </a:extLst>
          </p:cNvPr>
          <p:cNvSpPr>
            <a:spLocks noGrp="1"/>
          </p:cNvSpPr>
          <p:nvPr>
            <p:ph type="title"/>
          </p:nvPr>
        </p:nvSpPr>
        <p:spPr>
          <a:xfrm>
            <a:off x="867521" y="979473"/>
            <a:ext cx="4167113"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ts val="4800"/>
              </a:lnSpc>
              <a:spcBef>
                <a:spcPts val="0"/>
              </a:spcBef>
              <a:buFont typeface="Arial" panose="020B0604020202020204" pitchFamily="34" charset="0"/>
              <a:buNone/>
            </a:pPr>
            <a:r>
              <a:rPr lang="en-GB" dirty="0"/>
              <a:t>Click to</a:t>
            </a:r>
            <a:endParaRPr lang="en-US" dirty="0"/>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2340496" y="1673225"/>
            <a:ext cx="4840889" cy="5159375"/>
          </a:xfrm>
        </p:spPr>
        <p:txBody>
          <a:bodyPr/>
          <a:lstStyle/>
          <a:p>
            <a:endParaRPr lang="en-US"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5" name="Picture 14">
            <a:extLst>
              <a:ext uri="{FF2B5EF4-FFF2-40B4-BE49-F238E27FC236}">
                <a16:creationId xmlns:a16="http://schemas.microsoft.com/office/drawing/2014/main" id="{ACD5C8D4-586F-1F47-8D42-C29B88825390}"/>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6627392" y="3851741"/>
            <a:ext cx="1354138" cy="1354138"/>
          </a:xfrm>
          <a:prstGeom prst="rect">
            <a:avLst/>
          </a:prstGeom>
        </p:spPr>
      </p:pic>
      <p:pic>
        <p:nvPicPr>
          <p:cNvPr id="16" name="Picture 15">
            <a:extLst>
              <a:ext uri="{FF2B5EF4-FFF2-40B4-BE49-F238E27FC236}">
                <a16:creationId xmlns:a16="http://schemas.microsoft.com/office/drawing/2014/main" id="{57558CA1-869D-864C-8296-FA77DF11D717}"/>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6627393" y="833915"/>
            <a:ext cx="1354138" cy="1344601"/>
          </a:xfrm>
          <a:prstGeom prst="rect">
            <a:avLst/>
          </a:prstGeom>
        </p:spPr>
      </p:pic>
      <p:pic>
        <p:nvPicPr>
          <p:cNvPr id="17" name="Picture 16">
            <a:extLst>
              <a:ext uri="{FF2B5EF4-FFF2-40B4-BE49-F238E27FC236}">
                <a16:creationId xmlns:a16="http://schemas.microsoft.com/office/drawing/2014/main" id="{AF56BD29-2A75-C846-ACE6-0A28ED8FAE58}"/>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24858347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6" name="Text Placeholder 11">
            <a:extLst>
              <a:ext uri="{FF2B5EF4-FFF2-40B4-BE49-F238E27FC236}">
                <a16:creationId xmlns:a16="http://schemas.microsoft.com/office/drawing/2014/main" id="{BFF74C5D-95F1-CF41-A296-267521F4D7EF}"/>
              </a:ext>
            </a:extLst>
          </p:cNvPr>
          <p:cNvSpPr>
            <a:spLocks noGrp="1"/>
          </p:cNvSpPr>
          <p:nvPr>
            <p:ph type="body" sz="quarter" idx="10" hasCustomPrompt="1"/>
          </p:nvPr>
        </p:nvSpPr>
        <p:spPr>
          <a:xfrm>
            <a:off x="362360" y="1749320"/>
            <a:ext cx="3841150" cy="566829"/>
          </a:xfrm>
        </p:spPr>
        <p:txBody>
          <a:bodyPr/>
          <a:lstStyle>
            <a:lvl1pPr>
              <a:lnSpc>
                <a:spcPts val="6000"/>
              </a:lnSpc>
              <a:defRPr lang="en-GB"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lvl="0"/>
            <a:r>
              <a:rPr lang="en-GB" dirty="0"/>
              <a:t>Add title</a:t>
            </a:r>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6070005" y="0"/>
            <a:ext cx="6096000" cy="5951840"/>
          </a:xfrm>
        </p:spPr>
        <p:txBody>
          <a:bodyPr/>
          <a:lstStyle/>
          <a:p>
            <a:endParaRPr lang="en-US" dirty="0"/>
          </a:p>
        </p:txBody>
      </p:sp>
      <p:sp>
        <p:nvSpPr>
          <p:cNvPr id="17" name="Text Placeholder 11">
            <a:extLst>
              <a:ext uri="{FF2B5EF4-FFF2-40B4-BE49-F238E27FC236}">
                <a16:creationId xmlns:a16="http://schemas.microsoft.com/office/drawing/2014/main" id="{80A9F173-3C7D-5440-94CA-BFE82CEAA762}"/>
              </a:ext>
            </a:extLst>
          </p:cNvPr>
          <p:cNvSpPr>
            <a:spLocks noGrp="1"/>
          </p:cNvSpPr>
          <p:nvPr>
            <p:ph type="body" sz="quarter" idx="14" hasCustomPrompt="1"/>
          </p:nvPr>
        </p:nvSpPr>
        <p:spPr>
          <a:xfrm>
            <a:off x="2553889" y="3704369"/>
            <a:ext cx="3068989" cy="1992909"/>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Learning outcomes</a:t>
            </a:r>
            <a:endParaRPr lang="en-GB" dirty="0">
              <a:effectLst/>
              <a:latin typeface="Arial" panose="020B0604020202020204" pitchFamily="34" charset="0"/>
            </a:endParaRPr>
          </a:p>
        </p:txBody>
      </p:sp>
      <p:pic>
        <p:nvPicPr>
          <p:cNvPr id="26" name="Picture 25" descr="A picture containing drawing&#10;&#10;Description automatically generated">
            <a:extLst>
              <a:ext uri="{FF2B5EF4-FFF2-40B4-BE49-F238E27FC236}">
                <a16:creationId xmlns:a16="http://schemas.microsoft.com/office/drawing/2014/main" id="{9B6AB6FF-47BA-A148-B8AB-BC94A98099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nvGrpSpPr>
          <p:cNvPr id="12" name="Group 11">
            <a:extLst>
              <a:ext uri="{FF2B5EF4-FFF2-40B4-BE49-F238E27FC236}">
                <a16:creationId xmlns:a16="http://schemas.microsoft.com/office/drawing/2014/main" id="{299041CD-E185-2D48-B63A-07428035F4D1}"/>
              </a:ext>
            </a:extLst>
          </p:cNvPr>
          <p:cNvGrpSpPr/>
          <p:nvPr userDrawn="1"/>
        </p:nvGrpSpPr>
        <p:grpSpPr>
          <a:xfrm>
            <a:off x="0" y="364421"/>
            <a:ext cx="12192000" cy="6493579"/>
            <a:chOff x="0" y="364421"/>
            <a:chExt cx="12192000" cy="6493579"/>
          </a:xfrm>
        </p:grpSpPr>
        <p:sp>
          <p:nvSpPr>
            <p:cNvPr id="18" name="Rectangle 17">
              <a:extLst>
                <a:ext uri="{FF2B5EF4-FFF2-40B4-BE49-F238E27FC236}">
                  <a16:creationId xmlns:a16="http://schemas.microsoft.com/office/drawing/2014/main" id="{65D70642-F43E-5340-94E3-E856995ED242}"/>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picture containing drawing&#10;&#10;Description automatically generated">
              <a:extLst>
                <a:ext uri="{FF2B5EF4-FFF2-40B4-BE49-F238E27FC236}">
                  <a16:creationId xmlns:a16="http://schemas.microsoft.com/office/drawing/2014/main" id="{F343B07B-6A3B-3546-A97C-DE29EF3BFA0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0" name="Slide Number Placeholder 5">
            <a:extLst>
              <a:ext uri="{FF2B5EF4-FFF2-40B4-BE49-F238E27FC236}">
                <a16:creationId xmlns:a16="http://schemas.microsoft.com/office/drawing/2014/main" id="{5E147AFF-1956-9340-BB4A-E576F531459D}"/>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1" name="Picture 20">
            <a:extLst>
              <a:ext uri="{FF2B5EF4-FFF2-40B4-BE49-F238E27FC236}">
                <a16:creationId xmlns:a16="http://schemas.microsoft.com/office/drawing/2014/main" id="{31715E4E-6005-D34B-B37D-27F376955A0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225633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8_Title and Content">
    <p:spTree>
      <p:nvGrpSpPr>
        <p:cNvPr id="1" name=""/>
        <p:cNvGrpSpPr/>
        <p:nvPr/>
      </p:nvGrpSpPr>
      <p:grpSpPr>
        <a:xfrm>
          <a:off x="0" y="0"/>
          <a:ext cx="0" cy="0"/>
          <a:chOff x="0" y="0"/>
          <a:chExt cx="0" cy="0"/>
        </a:xfrm>
      </p:grpSpPr>
      <p:sp>
        <p:nvSpPr>
          <p:cNvPr id="16" name="Text Placeholder 11">
            <a:extLst>
              <a:ext uri="{FF2B5EF4-FFF2-40B4-BE49-F238E27FC236}">
                <a16:creationId xmlns:a16="http://schemas.microsoft.com/office/drawing/2014/main" id="{BFF74C5D-95F1-CF41-A296-267521F4D7EF}"/>
              </a:ext>
            </a:extLst>
          </p:cNvPr>
          <p:cNvSpPr>
            <a:spLocks noGrp="1"/>
          </p:cNvSpPr>
          <p:nvPr>
            <p:ph type="body" sz="quarter" idx="10" hasCustomPrompt="1"/>
          </p:nvPr>
        </p:nvSpPr>
        <p:spPr>
          <a:xfrm>
            <a:off x="362360" y="863860"/>
            <a:ext cx="3841150" cy="566829"/>
          </a:xfrm>
        </p:spPr>
        <p:txBody>
          <a:bodyPr/>
          <a:lstStyle>
            <a:lvl1pPr>
              <a:lnSpc>
                <a:spcPts val="6000"/>
              </a:lnSpc>
              <a:defRPr lang="en-GB"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lvl="0"/>
            <a:r>
              <a:rPr lang="en-GB" dirty="0"/>
              <a:t>Add title</a:t>
            </a:r>
          </a:p>
        </p:txBody>
      </p:sp>
      <p:sp>
        <p:nvSpPr>
          <p:cNvPr id="17" name="Text Placeholder 11">
            <a:extLst>
              <a:ext uri="{FF2B5EF4-FFF2-40B4-BE49-F238E27FC236}">
                <a16:creationId xmlns:a16="http://schemas.microsoft.com/office/drawing/2014/main" id="{80A9F173-3C7D-5440-94CA-BFE82CEAA762}"/>
              </a:ext>
            </a:extLst>
          </p:cNvPr>
          <p:cNvSpPr>
            <a:spLocks noGrp="1"/>
          </p:cNvSpPr>
          <p:nvPr>
            <p:ph type="body" sz="quarter" idx="14" hasCustomPrompt="1"/>
          </p:nvPr>
        </p:nvSpPr>
        <p:spPr>
          <a:xfrm>
            <a:off x="362360" y="2534475"/>
            <a:ext cx="4169299" cy="566829"/>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Learning outcomes</a:t>
            </a:r>
            <a:endParaRPr lang="en-GB" dirty="0">
              <a:effectLst/>
              <a:latin typeface="Arial" panose="020B0604020202020204" pitchFamily="34" charset="0"/>
            </a:endParaRPr>
          </a:p>
        </p:txBody>
      </p:sp>
      <p:pic>
        <p:nvPicPr>
          <p:cNvPr id="26" name="Picture 25" descr="A picture containing drawing&#10;&#10;Description automatically generated">
            <a:extLst>
              <a:ext uri="{FF2B5EF4-FFF2-40B4-BE49-F238E27FC236}">
                <a16:creationId xmlns:a16="http://schemas.microsoft.com/office/drawing/2014/main" id="{9B6AB6FF-47BA-A148-B8AB-BC94A98099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nvGrpSpPr>
          <p:cNvPr id="12" name="Group 11">
            <a:extLst>
              <a:ext uri="{FF2B5EF4-FFF2-40B4-BE49-F238E27FC236}">
                <a16:creationId xmlns:a16="http://schemas.microsoft.com/office/drawing/2014/main" id="{299041CD-E185-2D48-B63A-07428035F4D1}"/>
              </a:ext>
            </a:extLst>
          </p:cNvPr>
          <p:cNvGrpSpPr/>
          <p:nvPr userDrawn="1"/>
        </p:nvGrpSpPr>
        <p:grpSpPr>
          <a:xfrm>
            <a:off x="0" y="364421"/>
            <a:ext cx="12192000" cy="6493579"/>
            <a:chOff x="0" y="364421"/>
            <a:chExt cx="12192000" cy="6493579"/>
          </a:xfrm>
        </p:grpSpPr>
        <p:sp>
          <p:nvSpPr>
            <p:cNvPr id="18" name="Rectangle 17">
              <a:extLst>
                <a:ext uri="{FF2B5EF4-FFF2-40B4-BE49-F238E27FC236}">
                  <a16:creationId xmlns:a16="http://schemas.microsoft.com/office/drawing/2014/main" id="{65D70642-F43E-5340-94E3-E856995ED242}"/>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picture containing drawing&#10;&#10;Description automatically generated">
              <a:extLst>
                <a:ext uri="{FF2B5EF4-FFF2-40B4-BE49-F238E27FC236}">
                  <a16:creationId xmlns:a16="http://schemas.microsoft.com/office/drawing/2014/main" id="{F343B07B-6A3B-3546-A97C-DE29EF3BFA0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0" name="Slide Number Placeholder 5">
            <a:extLst>
              <a:ext uri="{FF2B5EF4-FFF2-40B4-BE49-F238E27FC236}">
                <a16:creationId xmlns:a16="http://schemas.microsoft.com/office/drawing/2014/main" id="{5E147AFF-1956-9340-BB4A-E576F531459D}"/>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1" name="Picture 20">
            <a:extLst>
              <a:ext uri="{FF2B5EF4-FFF2-40B4-BE49-F238E27FC236}">
                <a16:creationId xmlns:a16="http://schemas.microsoft.com/office/drawing/2014/main" id="{31715E4E-6005-D34B-B37D-27F376955A0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23" name="Text Placeholder 11">
            <a:extLst>
              <a:ext uri="{FF2B5EF4-FFF2-40B4-BE49-F238E27FC236}">
                <a16:creationId xmlns:a16="http://schemas.microsoft.com/office/drawing/2014/main" id="{BDA9B70B-D4B1-454A-8EAD-6188F2EE31EB}"/>
              </a:ext>
            </a:extLst>
          </p:cNvPr>
          <p:cNvSpPr>
            <a:spLocks noGrp="1"/>
          </p:cNvSpPr>
          <p:nvPr>
            <p:ph type="body" sz="quarter" idx="29" hasCustomPrompt="1"/>
          </p:nvPr>
        </p:nvSpPr>
        <p:spPr>
          <a:xfrm>
            <a:off x="362360" y="3532762"/>
            <a:ext cx="3841150" cy="1652013"/>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cxnSp>
        <p:nvCxnSpPr>
          <p:cNvPr id="5" name="Straight Connector 4">
            <a:extLst>
              <a:ext uri="{FF2B5EF4-FFF2-40B4-BE49-F238E27FC236}">
                <a16:creationId xmlns:a16="http://schemas.microsoft.com/office/drawing/2014/main" id="{FC1048B1-B0B3-024F-8901-D820602E8B2E}"/>
              </a:ext>
            </a:extLst>
          </p:cNvPr>
          <p:cNvCxnSpPr/>
          <p:nvPr userDrawn="1"/>
        </p:nvCxnSpPr>
        <p:spPr>
          <a:xfrm>
            <a:off x="5257800" y="2233671"/>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E4BB6C6-2538-CF47-9430-2EC820D128DA}"/>
              </a:ext>
            </a:extLst>
          </p:cNvPr>
          <p:cNvCxnSpPr/>
          <p:nvPr userDrawn="1"/>
        </p:nvCxnSpPr>
        <p:spPr>
          <a:xfrm>
            <a:off x="5257800" y="2758210"/>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33EF691-6C72-7D4D-8ADC-D7FBBCCF27F7}"/>
              </a:ext>
            </a:extLst>
          </p:cNvPr>
          <p:cNvCxnSpPr/>
          <p:nvPr userDrawn="1"/>
        </p:nvCxnSpPr>
        <p:spPr>
          <a:xfrm>
            <a:off x="5257800" y="3296927"/>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52873D5-E3AC-2B43-9C55-6239ECF4B333}"/>
              </a:ext>
            </a:extLst>
          </p:cNvPr>
          <p:cNvCxnSpPr/>
          <p:nvPr userDrawn="1"/>
        </p:nvCxnSpPr>
        <p:spPr>
          <a:xfrm>
            <a:off x="5257800" y="3821466"/>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954DD7-9E9E-584E-9696-7D801879A08B}"/>
              </a:ext>
            </a:extLst>
          </p:cNvPr>
          <p:cNvCxnSpPr/>
          <p:nvPr userDrawn="1"/>
        </p:nvCxnSpPr>
        <p:spPr>
          <a:xfrm>
            <a:off x="5257800" y="4360183"/>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FC6D64C-B09C-B746-A560-ADA4E8811E13}"/>
              </a:ext>
            </a:extLst>
          </p:cNvPr>
          <p:cNvCxnSpPr/>
          <p:nvPr userDrawn="1"/>
        </p:nvCxnSpPr>
        <p:spPr>
          <a:xfrm>
            <a:off x="5257800" y="4884722"/>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2D3705-78F9-A349-B6CC-9E522CBE1449}"/>
              </a:ext>
            </a:extLst>
          </p:cNvPr>
          <p:cNvCxnSpPr/>
          <p:nvPr userDrawn="1"/>
        </p:nvCxnSpPr>
        <p:spPr>
          <a:xfrm>
            <a:off x="5257800" y="5423439"/>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5EBE776-0B77-E54C-B7CB-D881A33284F7}"/>
              </a:ext>
            </a:extLst>
          </p:cNvPr>
          <p:cNvCxnSpPr/>
          <p:nvPr userDrawn="1"/>
        </p:nvCxnSpPr>
        <p:spPr>
          <a:xfrm>
            <a:off x="7543800" y="2233671"/>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0A2D2B5-3DEF-6542-88D9-13171DF1F725}"/>
              </a:ext>
            </a:extLst>
          </p:cNvPr>
          <p:cNvCxnSpPr/>
          <p:nvPr userDrawn="1"/>
        </p:nvCxnSpPr>
        <p:spPr>
          <a:xfrm>
            <a:off x="7543800" y="2758210"/>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714F82D-F19A-094C-8707-328856CAA943}"/>
              </a:ext>
            </a:extLst>
          </p:cNvPr>
          <p:cNvCxnSpPr/>
          <p:nvPr userDrawn="1"/>
        </p:nvCxnSpPr>
        <p:spPr>
          <a:xfrm>
            <a:off x="7543800" y="3296927"/>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AEB231-7ADB-9745-A9F9-34B59B277B5D}"/>
              </a:ext>
            </a:extLst>
          </p:cNvPr>
          <p:cNvCxnSpPr/>
          <p:nvPr userDrawn="1"/>
        </p:nvCxnSpPr>
        <p:spPr>
          <a:xfrm>
            <a:off x="7543800" y="3821466"/>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ED456FE-19DD-C846-9B99-6C6BA84DCC7D}"/>
              </a:ext>
            </a:extLst>
          </p:cNvPr>
          <p:cNvCxnSpPr/>
          <p:nvPr userDrawn="1"/>
        </p:nvCxnSpPr>
        <p:spPr>
          <a:xfrm>
            <a:off x="7543800" y="4360183"/>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D1EDDB1-2606-6F41-A61A-E8D9CBBC4629}"/>
              </a:ext>
            </a:extLst>
          </p:cNvPr>
          <p:cNvCxnSpPr/>
          <p:nvPr userDrawn="1"/>
        </p:nvCxnSpPr>
        <p:spPr>
          <a:xfrm>
            <a:off x="7543800" y="4884722"/>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3E5E538-D1A6-BC41-9A0E-45D6306D9C11}"/>
              </a:ext>
            </a:extLst>
          </p:cNvPr>
          <p:cNvCxnSpPr/>
          <p:nvPr userDrawn="1"/>
        </p:nvCxnSpPr>
        <p:spPr>
          <a:xfrm>
            <a:off x="7543800" y="5423439"/>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1AF349-86A5-2E44-9AD9-7E8E793DB407}"/>
              </a:ext>
            </a:extLst>
          </p:cNvPr>
          <p:cNvCxnSpPr/>
          <p:nvPr userDrawn="1"/>
        </p:nvCxnSpPr>
        <p:spPr>
          <a:xfrm>
            <a:off x="9869557" y="2233671"/>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DB5BCC9E-E567-034B-A1E6-06FAA28E9BE8}"/>
              </a:ext>
            </a:extLst>
          </p:cNvPr>
          <p:cNvCxnSpPr/>
          <p:nvPr userDrawn="1"/>
        </p:nvCxnSpPr>
        <p:spPr>
          <a:xfrm>
            <a:off x="9869557" y="2758210"/>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C6F2AA4-BA0B-C442-851C-4BFFE181D679}"/>
              </a:ext>
            </a:extLst>
          </p:cNvPr>
          <p:cNvCxnSpPr/>
          <p:nvPr userDrawn="1"/>
        </p:nvCxnSpPr>
        <p:spPr>
          <a:xfrm>
            <a:off x="9869557" y="3296927"/>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DEE9CC7-B109-DA46-85EF-7E5E3906DB7D}"/>
              </a:ext>
            </a:extLst>
          </p:cNvPr>
          <p:cNvCxnSpPr/>
          <p:nvPr userDrawn="1"/>
        </p:nvCxnSpPr>
        <p:spPr>
          <a:xfrm>
            <a:off x="9869557" y="3821466"/>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5E6594F-92BD-9649-8FF3-C892F341B84F}"/>
              </a:ext>
            </a:extLst>
          </p:cNvPr>
          <p:cNvCxnSpPr/>
          <p:nvPr userDrawn="1"/>
        </p:nvCxnSpPr>
        <p:spPr>
          <a:xfrm>
            <a:off x="9869557" y="4360183"/>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4958893-06C3-8E4D-8EDC-45C578F7194A}"/>
              </a:ext>
            </a:extLst>
          </p:cNvPr>
          <p:cNvCxnSpPr/>
          <p:nvPr userDrawn="1"/>
        </p:nvCxnSpPr>
        <p:spPr>
          <a:xfrm>
            <a:off x="9869557" y="4884722"/>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667C0AC-D610-6840-9521-9B5BED632F7E}"/>
              </a:ext>
            </a:extLst>
          </p:cNvPr>
          <p:cNvCxnSpPr/>
          <p:nvPr userDrawn="1"/>
        </p:nvCxnSpPr>
        <p:spPr>
          <a:xfrm>
            <a:off x="9869557" y="5423439"/>
            <a:ext cx="19498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Text Placeholder 11">
            <a:extLst>
              <a:ext uri="{FF2B5EF4-FFF2-40B4-BE49-F238E27FC236}">
                <a16:creationId xmlns:a16="http://schemas.microsoft.com/office/drawing/2014/main" id="{74EB8C77-5E77-654B-820F-DA87EE33D18F}"/>
              </a:ext>
            </a:extLst>
          </p:cNvPr>
          <p:cNvSpPr>
            <a:spLocks noGrp="1"/>
          </p:cNvSpPr>
          <p:nvPr>
            <p:ph type="body" sz="quarter" idx="26" hasCustomPrompt="1"/>
          </p:nvPr>
        </p:nvSpPr>
        <p:spPr>
          <a:xfrm>
            <a:off x="5313525" y="889141"/>
            <a:ext cx="1963256" cy="527436"/>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1"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u="sng" dirty="0">
                <a:effectLst/>
                <a:latin typeface="Arial" panose="020B0604020202020204" pitchFamily="34" charset="0"/>
              </a:rPr>
              <a:t>Potential </a:t>
            </a:r>
            <a:br>
              <a:rPr lang="en-GB" b="1" u="sng" dirty="0">
                <a:effectLst/>
                <a:latin typeface="Arial" panose="020B0604020202020204" pitchFamily="34" charset="0"/>
              </a:rPr>
            </a:br>
            <a:r>
              <a:rPr lang="en-GB" b="1" u="sng" dirty="0">
                <a:effectLst/>
                <a:latin typeface="Arial" panose="020B0604020202020204" pitchFamily="34" charset="0"/>
              </a:rPr>
              <a:t>benefits </a:t>
            </a:r>
            <a:br>
              <a:rPr lang="en-GB" b="1" u="sng" dirty="0">
                <a:effectLst/>
                <a:latin typeface="Arial" panose="020B0604020202020204" pitchFamily="34" charset="0"/>
              </a:rPr>
            </a:br>
            <a:r>
              <a:rPr lang="en-GB" b="1" u="sng" dirty="0">
                <a:effectLst/>
                <a:latin typeface="Arial" panose="020B0604020202020204" pitchFamily="34" charset="0"/>
              </a:rPr>
              <a:t>of social media:</a:t>
            </a:r>
            <a:endParaRPr lang="en-GB" dirty="0">
              <a:effectLst/>
              <a:latin typeface="Arial" panose="020B0604020202020204" pitchFamily="34" charset="0"/>
            </a:endParaRPr>
          </a:p>
        </p:txBody>
      </p:sp>
      <p:sp>
        <p:nvSpPr>
          <p:cNvPr id="60" name="Text Placeholder 11">
            <a:extLst>
              <a:ext uri="{FF2B5EF4-FFF2-40B4-BE49-F238E27FC236}">
                <a16:creationId xmlns:a16="http://schemas.microsoft.com/office/drawing/2014/main" id="{EC1A6030-F320-2442-8198-EA2181999285}"/>
              </a:ext>
            </a:extLst>
          </p:cNvPr>
          <p:cNvSpPr>
            <a:spLocks noGrp="1"/>
          </p:cNvSpPr>
          <p:nvPr>
            <p:ph type="body" sz="quarter" idx="30" hasCustomPrompt="1"/>
          </p:nvPr>
        </p:nvSpPr>
        <p:spPr>
          <a:xfrm>
            <a:off x="7570349" y="889610"/>
            <a:ext cx="1963256" cy="527436"/>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1"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u="sng" dirty="0">
                <a:effectLst/>
                <a:latin typeface="Arial" panose="020B0604020202020204" pitchFamily="34" charset="0"/>
              </a:rPr>
              <a:t>Potential </a:t>
            </a:r>
            <a:br>
              <a:rPr lang="en-GB" b="1" u="sng" dirty="0">
                <a:effectLst/>
                <a:latin typeface="Arial" panose="020B0604020202020204" pitchFamily="34" charset="0"/>
              </a:rPr>
            </a:br>
            <a:r>
              <a:rPr lang="en-GB" b="1" u="sng" dirty="0">
                <a:effectLst/>
                <a:latin typeface="Arial" panose="020B0604020202020204" pitchFamily="34" charset="0"/>
              </a:rPr>
              <a:t>challenges of </a:t>
            </a:r>
            <a:br>
              <a:rPr lang="en-GB" b="1" u="sng" dirty="0">
                <a:effectLst/>
                <a:latin typeface="Arial" panose="020B0604020202020204" pitchFamily="34" charset="0"/>
              </a:rPr>
            </a:br>
            <a:r>
              <a:rPr lang="en-GB" b="1" u="sng" dirty="0">
                <a:effectLst/>
                <a:latin typeface="Arial" panose="020B0604020202020204" pitchFamily="34" charset="0"/>
              </a:rPr>
              <a:t>social media: </a:t>
            </a:r>
            <a:endParaRPr lang="en-GB" dirty="0">
              <a:effectLst/>
              <a:latin typeface="Arial" panose="020B0604020202020204" pitchFamily="34" charset="0"/>
            </a:endParaRPr>
          </a:p>
        </p:txBody>
      </p:sp>
      <p:sp>
        <p:nvSpPr>
          <p:cNvPr id="61" name="Text Placeholder 11">
            <a:extLst>
              <a:ext uri="{FF2B5EF4-FFF2-40B4-BE49-F238E27FC236}">
                <a16:creationId xmlns:a16="http://schemas.microsoft.com/office/drawing/2014/main" id="{AF8950DA-0743-CC42-8945-3FB8ABC5EE55}"/>
              </a:ext>
            </a:extLst>
          </p:cNvPr>
          <p:cNvSpPr>
            <a:spLocks noGrp="1"/>
          </p:cNvSpPr>
          <p:nvPr>
            <p:ph type="body" sz="quarter" idx="31" hasCustomPrompt="1"/>
          </p:nvPr>
        </p:nvSpPr>
        <p:spPr>
          <a:xfrm>
            <a:off x="9912971" y="889610"/>
            <a:ext cx="1963256" cy="527436"/>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000" b="1"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u="sng" dirty="0">
                <a:effectLst/>
                <a:latin typeface="Arial" panose="020B0604020202020204" pitchFamily="34" charset="0"/>
              </a:rPr>
              <a:t>Solutions </a:t>
            </a:r>
            <a:br>
              <a:rPr lang="en-GB" b="1" u="sng" dirty="0">
                <a:effectLst/>
                <a:latin typeface="Arial" panose="020B0604020202020204" pitchFamily="34" charset="0"/>
              </a:rPr>
            </a:br>
            <a:r>
              <a:rPr lang="en-GB" b="1" u="sng" dirty="0">
                <a:effectLst/>
                <a:latin typeface="Arial" panose="020B0604020202020204" pitchFamily="34" charset="0"/>
              </a:rPr>
              <a:t>to promote </a:t>
            </a:r>
            <a:br>
              <a:rPr lang="en-GB" b="1" u="sng" dirty="0">
                <a:effectLst/>
                <a:latin typeface="Arial" panose="020B0604020202020204" pitchFamily="34" charset="0"/>
              </a:rPr>
            </a:br>
            <a:r>
              <a:rPr lang="en-GB" b="1" u="sng" dirty="0">
                <a:effectLst/>
                <a:latin typeface="Arial" panose="020B0604020202020204" pitchFamily="34" charset="0"/>
              </a:rPr>
              <a:t>wellbeing: </a:t>
            </a:r>
            <a:endParaRPr lang="en-GB" dirty="0">
              <a:effectLst/>
              <a:latin typeface="Arial" panose="020B0604020202020204" pitchFamily="34" charset="0"/>
            </a:endParaRPr>
          </a:p>
        </p:txBody>
      </p:sp>
    </p:spTree>
    <p:extLst>
      <p:ext uri="{BB962C8B-B14F-4D97-AF65-F5344CB8AC3E}">
        <p14:creationId xmlns:p14="http://schemas.microsoft.com/office/powerpoint/2010/main" val="1631240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9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4662F1E6-BC33-6040-A562-6AC9DD9BBD67}"/>
              </a:ext>
            </a:extLst>
          </p:cNvPr>
          <p:cNvSpPr>
            <a:spLocks noGrp="1"/>
          </p:cNvSpPr>
          <p:nvPr>
            <p:ph type="title"/>
          </p:nvPr>
        </p:nvSpPr>
        <p:spPr>
          <a:xfrm>
            <a:off x="333366" y="747271"/>
            <a:ext cx="4167113"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ts val="4800"/>
              </a:lnSpc>
              <a:spcBef>
                <a:spcPts val="0"/>
              </a:spcBef>
              <a:buFont typeface="Arial" panose="020B0604020202020204" pitchFamily="34" charset="0"/>
              <a:buNone/>
            </a:pPr>
            <a:r>
              <a:rPr lang="en-GB" dirty="0"/>
              <a:t>Click to</a:t>
            </a:r>
            <a:endParaRPr lang="en-US" dirty="0"/>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2340496" y="1673225"/>
            <a:ext cx="4840889" cy="5159375"/>
          </a:xfrm>
        </p:spPr>
        <p:txBody>
          <a:bodyPr/>
          <a:lstStyle/>
          <a:p>
            <a:endParaRPr lang="en-US"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57558CA1-869D-864C-8296-FA77DF11D717}"/>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58466" y="1182033"/>
            <a:ext cx="1063497" cy="1063497"/>
          </a:xfrm>
          <a:prstGeom prst="rect">
            <a:avLst/>
          </a:prstGeom>
        </p:spPr>
      </p:pic>
      <p:pic>
        <p:nvPicPr>
          <p:cNvPr id="17" name="Picture 16">
            <a:extLst>
              <a:ext uri="{FF2B5EF4-FFF2-40B4-BE49-F238E27FC236}">
                <a16:creationId xmlns:a16="http://schemas.microsoft.com/office/drawing/2014/main" id="{AF56BD29-2A75-C846-ACE6-0A28ED8FAE5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13" name="Text Placeholder 11">
            <a:extLst>
              <a:ext uri="{FF2B5EF4-FFF2-40B4-BE49-F238E27FC236}">
                <a16:creationId xmlns:a16="http://schemas.microsoft.com/office/drawing/2014/main" id="{B8C84630-5B47-6947-9A7A-79867F20C3BB}"/>
              </a:ext>
            </a:extLst>
          </p:cNvPr>
          <p:cNvSpPr>
            <a:spLocks noGrp="1"/>
          </p:cNvSpPr>
          <p:nvPr>
            <p:ph type="body" sz="quarter" idx="29" hasCustomPrompt="1"/>
          </p:nvPr>
        </p:nvSpPr>
        <p:spPr>
          <a:xfrm>
            <a:off x="8021963" y="2238113"/>
            <a:ext cx="3841150" cy="1652013"/>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pic>
        <p:nvPicPr>
          <p:cNvPr id="23" name="Picture 22" descr="A close up of a logo&#10;&#10;Description automatically generated">
            <a:extLst>
              <a:ext uri="{FF2B5EF4-FFF2-40B4-BE49-F238E27FC236}">
                <a16:creationId xmlns:a16="http://schemas.microsoft.com/office/drawing/2014/main" id="{63C790BB-8909-2C45-82D0-16921F02CD72}"/>
              </a:ext>
            </a:extLst>
          </p:cNvPr>
          <p:cNvPicPr>
            <a:picLocks noChangeAspect="1"/>
          </p:cNvPicPr>
          <p:nvPr userDrawn="1"/>
        </p:nvPicPr>
        <p:blipFill>
          <a:blip r:embed="rId5" cstate="screen">
            <a:alphaModFix amt="40000"/>
            <a:extLst>
              <a:ext uri="{28A0092B-C50C-407E-A947-70E740481C1C}">
                <a14:useLocalDpi xmlns:a14="http://schemas.microsoft.com/office/drawing/2010/main"/>
              </a:ext>
            </a:extLst>
          </a:blip>
          <a:stretch>
            <a:fillRect/>
          </a:stretch>
        </p:blipFill>
        <p:spPr>
          <a:xfrm>
            <a:off x="-5726779" y="-1042781"/>
            <a:ext cx="10444950" cy="10421765"/>
          </a:xfrm>
          <a:prstGeom prst="rect">
            <a:avLst/>
          </a:prstGeom>
        </p:spPr>
      </p:pic>
      <p:sp>
        <p:nvSpPr>
          <p:cNvPr id="19" name="Text Placeholder 11">
            <a:extLst>
              <a:ext uri="{FF2B5EF4-FFF2-40B4-BE49-F238E27FC236}">
                <a16:creationId xmlns:a16="http://schemas.microsoft.com/office/drawing/2014/main" id="{0DBC277E-FBAA-0547-9F9A-8B8F6E9F5684}"/>
              </a:ext>
            </a:extLst>
          </p:cNvPr>
          <p:cNvSpPr>
            <a:spLocks noGrp="1"/>
          </p:cNvSpPr>
          <p:nvPr>
            <p:ph type="body" sz="quarter" idx="14" hasCustomPrompt="1"/>
          </p:nvPr>
        </p:nvSpPr>
        <p:spPr>
          <a:xfrm>
            <a:off x="366384" y="2186662"/>
            <a:ext cx="3517127" cy="339972"/>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
        <p:nvSpPr>
          <p:cNvPr id="22" name="Text Placeholder 11">
            <a:extLst>
              <a:ext uri="{FF2B5EF4-FFF2-40B4-BE49-F238E27FC236}">
                <a16:creationId xmlns:a16="http://schemas.microsoft.com/office/drawing/2014/main" id="{D5416B34-A73B-4348-9002-C943E4B035E0}"/>
              </a:ext>
            </a:extLst>
          </p:cNvPr>
          <p:cNvSpPr>
            <a:spLocks noGrp="1"/>
          </p:cNvSpPr>
          <p:nvPr>
            <p:ph type="body" sz="quarter" idx="16" hasCustomPrompt="1"/>
          </p:nvPr>
        </p:nvSpPr>
        <p:spPr>
          <a:xfrm>
            <a:off x="366385" y="2815265"/>
            <a:ext cx="3345004" cy="1352837"/>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Tree>
    <p:extLst>
      <p:ext uri="{BB962C8B-B14F-4D97-AF65-F5344CB8AC3E}">
        <p14:creationId xmlns:p14="http://schemas.microsoft.com/office/powerpoint/2010/main" val="9013802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0_Title and Content">
    <p:bg>
      <p:bgPr>
        <a:solidFill>
          <a:schemeClr val="bg1"/>
        </a:solidFill>
        <a:effectLst/>
      </p:bgPr>
    </p:bg>
    <p:spTree>
      <p:nvGrpSpPr>
        <p:cNvPr id="1" name=""/>
        <p:cNvGrpSpPr/>
        <p:nvPr/>
      </p:nvGrpSpPr>
      <p:grpSpPr>
        <a:xfrm>
          <a:off x="0" y="0"/>
          <a:ext cx="0" cy="0"/>
          <a:chOff x="0" y="0"/>
          <a:chExt cx="0" cy="0"/>
        </a:xfrm>
      </p:grpSpPr>
      <p:pic>
        <p:nvPicPr>
          <p:cNvPr id="14" name="Picture 13" descr="A close up of a logo&#10;&#10;Description automatically generated">
            <a:extLst>
              <a:ext uri="{FF2B5EF4-FFF2-40B4-BE49-F238E27FC236}">
                <a16:creationId xmlns:a16="http://schemas.microsoft.com/office/drawing/2014/main" id="{650F7B43-0A09-AC4B-B868-5C57E81455D7}"/>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228485" y="-1781883"/>
            <a:ext cx="10444950" cy="10421765"/>
          </a:xfrm>
          <a:prstGeom prst="rect">
            <a:avLst/>
          </a:prstGeom>
        </p:spPr>
      </p:pic>
      <p:grpSp>
        <p:nvGrpSpPr>
          <p:cNvPr id="7" name="Group 6">
            <a:extLst>
              <a:ext uri="{FF2B5EF4-FFF2-40B4-BE49-F238E27FC236}">
                <a16:creationId xmlns:a16="http://schemas.microsoft.com/office/drawing/2014/main" id="{D73E3F25-D275-EC4E-9125-ED8810DFFE3F}"/>
              </a:ext>
            </a:extLst>
          </p:cNvPr>
          <p:cNvGrpSpPr/>
          <p:nvPr userDrawn="1"/>
        </p:nvGrpSpPr>
        <p:grpSpPr>
          <a:xfrm>
            <a:off x="0" y="-25401"/>
            <a:ext cx="12192000" cy="6883401"/>
            <a:chOff x="0" y="-25401"/>
            <a:chExt cx="12192000" cy="6883401"/>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25401"/>
              <a:ext cx="6096000" cy="685800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750626" y="505755"/>
            <a:ext cx="4421875" cy="724639"/>
          </a:xfrm>
        </p:spPr>
        <p:txBody>
          <a:bodyPr/>
          <a:lstStyle>
            <a:lvl1pPr algn="l">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GB" b="1" dirty="0">
                <a:effectLst/>
                <a:latin typeface="Arial Narrow" panose="020B0604020202020204" pitchFamily="34" charset="0"/>
              </a:rPr>
              <a:t>Podcast it!</a:t>
            </a:r>
            <a:endParaRPr lang="en-GB" dirty="0">
              <a:effectLst/>
              <a:latin typeface="Arial Narrow" panose="020B0604020202020204" pitchFamily="34" charset="0"/>
            </a:endParaRPr>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210803" y="1736149"/>
            <a:ext cx="6844749" cy="5094412"/>
          </a:xfrm>
        </p:spPr>
        <p:txBody>
          <a:bodyPr/>
          <a:lstStyle/>
          <a:p>
            <a:endParaRPr lang="en-US" dirty="0"/>
          </a:p>
        </p:txBody>
      </p:sp>
      <p:sp>
        <p:nvSpPr>
          <p:cNvPr id="17" name="Text Placeholder 11">
            <a:extLst>
              <a:ext uri="{FF2B5EF4-FFF2-40B4-BE49-F238E27FC236}">
                <a16:creationId xmlns:a16="http://schemas.microsoft.com/office/drawing/2014/main" id="{80A9F173-3C7D-5440-94CA-BFE82CEAA762}"/>
              </a:ext>
            </a:extLst>
          </p:cNvPr>
          <p:cNvSpPr>
            <a:spLocks noGrp="1"/>
          </p:cNvSpPr>
          <p:nvPr>
            <p:ph type="body" sz="quarter" idx="14" hasCustomPrompt="1"/>
          </p:nvPr>
        </p:nvSpPr>
        <p:spPr>
          <a:xfrm>
            <a:off x="7198011" y="595979"/>
            <a:ext cx="4421875" cy="339972"/>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Watch the next </a:t>
            </a:r>
            <a:br>
              <a:rPr lang="en-GB" b="1" dirty="0">
                <a:effectLst/>
                <a:latin typeface="Arial" panose="020B0604020202020204" pitchFamily="34" charset="0"/>
              </a:rPr>
            </a:br>
            <a:r>
              <a:rPr lang="en-GB" b="1" dirty="0">
                <a:effectLst/>
                <a:latin typeface="Arial" panose="020B0604020202020204" pitchFamily="34" charset="0"/>
              </a:rPr>
              <a:t>part of the video</a:t>
            </a:r>
            <a:endParaRPr lang="en-GB" dirty="0">
              <a:effectLst/>
              <a:latin typeface="Arial" panose="020B0604020202020204" pitchFamily="34" charset="0"/>
            </a:endParaRPr>
          </a:p>
        </p:txBody>
      </p:sp>
      <p:sp>
        <p:nvSpPr>
          <p:cNvPr id="13" name="Text Placeholder 11">
            <a:extLst>
              <a:ext uri="{FF2B5EF4-FFF2-40B4-BE49-F238E27FC236}">
                <a16:creationId xmlns:a16="http://schemas.microsoft.com/office/drawing/2014/main" id="{B56BB037-EC31-0F49-BEBA-23CEC5DED829}"/>
              </a:ext>
            </a:extLst>
          </p:cNvPr>
          <p:cNvSpPr>
            <a:spLocks noGrp="1"/>
          </p:cNvSpPr>
          <p:nvPr>
            <p:ph type="body" sz="quarter" idx="16" hasCustomPrompt="1"/>
          </p:nvPr>
        </p:nvSpPr>
        <p:spPr>
          <a:xfrm>
            <a:off x="7207343" y="1623083"/>
            <a:ext cx="4635946" cy="4154262"/>
          </a:xfrm>
        </p:spPr>
        <p:txBody>
          <a:bodyPr numCol="2" spcCol="540000"/>
          <a:lstStyle>
            <a:lvl1pPr marL="342900" marR="0" indent="-342900" algn="l" defTabSz="914400" rtl="0" eaLnBrk="1" fontAlgn="auto" latinLnBrk="0" hangingPunct="1">
              <a:lnSpc>
                <a:spcPts val="2300"/>
              </a:lnSpc>
              <a:spcBef>
                <a:spcPts val="1000"/>
              </a:spcBef>
              <a:spcAft>
                <a:spcPts val="0"/>
              </a:spcAft>
              <a:buClrTx/>
              <a:buSzTx/>
              <a:buFont typeface="Arial" panose="020B0604020202020204" pitchFamily="34" charset="0"/>
              <a:buChar char="•"/>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8" name="Picture 17" descr="A close up of a logo&#10;&#10;Description automatically generated">
            <a:extLst>
              <a:ext uri="{FF2B5EF4-FFF2-40B4-BE49-F238E27FC236}">
                <a16:creationId xmlns:a16="http://schemas.microsoft.com/office/drawing/2014/main" id="{309B14FA-25A5-D648-8AAE-0C77A543F66C}"/>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697702" y="-927528"/>
            <a:ext cx="10444950" cy="10421765"/>
          </a:xfrm>
          <a:prstGeom prst="rect">
            <a:avLst/>
          </a:prstGeom>
        </p:spPr>
      </p:pic>
    </p:spTree>
    <p:extLst>
      <p:ext uri="{BB962C8B-B14F-4D97-AF65-F5344CB8AC3E}">
        <p14:creationId xmlns:p14="http://schemas.microsoft.com/office/powerpoint/2010/main" val="12660149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1_Title and Content">
    <p:bg>
      <p:bgPr>
        <a:solidFill>
          <a:schemeClr val="bg1"/>
        </a:solidFill>
        <a:effectLst/>
      </p:bgPr>
    </p:bg>
    <p:spTree>
      <p:nvGrpSpPr>
        <p:cNvPr id="1" name=""/>
        <p:cNvGrpSpPr/>
        <p:nvPr/>
      </p:nvGrpSpPr>
      <p:grpSpPr>
        <a:xfrm>
          <a:off x="0" y="0"/>
          <a:ext cx="0" cy="0"/>
          <a:chOff x="0" y="0"/>
          <a:chExt cx="0" cy="0"/>
        </a:xfrm>
      </p:grpSpPr>
      <p:pic>
        <p:nvPicPr>
          <p:cNvPr id="29" name="Picture 28" descr="A close up of a logo&#10;&#10;Description automatically generated">
            <a:extLst>
              <a:ext uri="{FF2B5EF4-FFF2-40B4-BE49-F238E27FC236}">
                <a16:creationId xmlns:a16="http://schemas.microsoft.com/office/drawing/2014/main" id="{29D685AC-89D7-1C4B-846E-24B5A9A65F7C}"/>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926869" y="-1315038"/>
            <a:ext cx="12397610" cy="12370091"/>
          </a:xfrm>
          <a:prstGeom prst="rect">
            <a:avLst/>
          </a:prstGeom>
        </p:spPr>
      </p:pic>
      <p:grpSp>
        <p:nvGrpSpPr>
          <p:cNvPr id="7" name="Group 6">
            <a:extLst>
              <a:ext uri="{FF2B5EF4-FFF2-40B4-BE49-F238E27FC236}">
                <a16:creationId xmlns:a16="http://schemas.microsoft.com/office/drawing/2014/main" id="{D73E3F25-D275-EC4E-9125-ED8810DFFE3F}"/>
              </a:ext>
            </a:extLst>
          </p:cNvPr>
          <p:cNvGrpSpPr/>
          <p:nvPr userDrawn="1"/>
        </p:nvGrpSpPr>
        <p:grpSpPr>
          <a:xfrm>
            <a:off x="0" y="-25401"/>
            <a:ext cx="12192000" cy="6883401"/>
            <a:chOff x="0" y="-25401"/>
            <a:chExt cx="12192000" cy="6883401"/>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25401"/>
              <a:ext cx="6096000" cy="685800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14" name="Picture 13" descr="A close up of a logo&#10;&#10;Description automatically generated">
            <a:extLst>
              <a:ext uri="{FF2B5EF4-FFF2-40B4-BE49-F238E27FC236}">
                <a16:creationId xmlns:a16="http://schemas.microsoft.com/office/drawing/2014/main" id="{650F7B43-0A09-AC4B-B868-5C57E81455D7}"/>
              </a:ext>
            </a:extLst>
          </p:cNvPr>
          <p:cNvPicPr>
            <a:picLocks noChangeAspect="1"/>
          </p:cNvPicPr>
          <p:nvPr userDrawn="1"/>
        </p:nvPicPr>
        <p:blipFill>
          <a:blip r:embed="rId4" cstate="screen">
            <a:alphaModFix amt="40000"/>
            <a:extLst>
              <a:ext uri="{28A0092B-C50C-407E-A947-70E740481C1C}">
                <a14:useLocalDpi xmlns:a14="http://schemas.microsoft.com/office/drawing/2010/main"/>
              </a:ext>
            </a:extLst>
          </a:blip>
          <a:stretch>
            <a:fillRect/>
          </a:stretch>
        </p:blipFill>
        <p:spPr>
          <a:xfrm>
            <a:off x="-228485" y="-1781883"/>
            <a:ext cx="10444950" cy="10421765"/>
          </a:xfrm>
          <a:prstGeom prst="rect">
            <a:avLst/>
          </a:prstGeom>
        </p:spPr>
      </p:pic>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351298" y="557004"/>
            <a:ext cx="4421875" cy="724639"/>
          </a:xfrm>
        </p:spPr>
        <p:txBody>
          <a:bodyPr/>
          <a:lstStyle>
            <a:lvl1pPr algn="l">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GB" b="1" dirty="0">
                <a:effectLst/>
                <a:latin typeface="Arial Narrow" panose="020B0604020202020204" pitchFamily="34" charset="0"/>
              </a:rPr>
              <a:t>Podcast it!</a:t>
            </a:r>
            <a:endParaRPr lang="en-GB" dirty="0">
              <a:effectLst/>
              <a:latin typeface="Arial Narrow" panose="020B0604020202020204" pitchFamily="34" charset="0"/>
            </a:endParaRP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24" name="Picture Placeholder 5">
            <a:extLst>
              <a:ext uri="{FF2B5EF4-FFF2-40B4-BE49-F238E27FC236}">
                <a16:creationId xmlns:a16="http://schemas.microsoft.com/office/drawing/2014/main" id="{F86DA4F0-62D0-5A4D-9FCE-C67F2484B795}"/>
              </a:ext>
            </a:extLst>
          </p:cNvPr>
          <p:cNvSpPr>
            <a:spLocks noGrp="1"/>
          </p:cNvSpPr>
          <p:nvPr>
            <p:ph type="pic" sz="quarter" idx="15"/>
          </p:nvPr>
        </p:nvSpPr>
        <p:spPr>
          <a:xfrm>
            <a:off x="1842107" y="2105891"/>
            <a:ext cx="5213445" cy="4724670"/>
          </a:xfrm>
        </p:spPr>
        <p:txBody>
          <a:bodyPr/>
          <a:lstStyle/>
          <a:p>
            <a:endParaRPr lang="en-US" dirty="0"/>
          </a:p>
        </p:txBody>
      </p:sp>
      <p:pic>
        <p:nvPicPr>
          <p:cNvPr id="25" name="Picture 24">
            <a:extLst>
              <a:ext uri="{FF2B5EF4-FFF2-40B4-BE49-F238E27FC236}">
                <a16:creationId xmlns:a16="http://schemas.microsoft.com/office/drawing/2014/main" id="{853B4CA1-F1F6-9941-ADFE-59704A46106F}"/>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6958466" y="1182033"/>
            <a:ext cx="1063497" cy="1063497"/>
          </a:xfrm>
          <a:prstGeom prst="rect">
            <a:avLst/>
          </a:prstGeom>
        </p:spPr>
      </p:pic>
      <p:sp>
        <p:nvSpPr>
          <p:cNvPr id="26" name="Text Placeholder 11">
            <a:extLst>
              <a:ext uri="{FF2B5EF4-FFF2-40B4-BE49-F238E27FC236}">
                <a16:creationId xmlns:a16="http://schemas.microsoft.com/office/drawing/2014/main" id="{C77DFA31-47F1-0F42-81DD-AB64BBA737B0}"/>
              </a:ext>
            </a:extLst>
          </p:cNvPr>
          <p:cNvSpPr>
            <a:spLocks noGrp="1"/>
          </p:cNvSpPr>
          <p:nvPr>
            <p:ph type="body" sz="quarter" idx="29" hasCustomPrompt="1"/>
          </p:nvPr>
        </p:nvSpPr>
        <p:spPr>
          <a:xfrm>
            <a:off x="8021963" y="2238113"/>
            <a:ext cx="3841150" cy="2888069"/>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sp>
        <p:nvSpPr>
          <p:cNvPr id="27" name="Text Placeholder 11">
            <a:extLst>
              <a:ext uri="{FF2B5EF4-FFF2-40B4-BE49-F238E27FC236}">
                <a16:creationId xmlns:a16="http://schemas.microsoft.com/office/drawing/2014/main" id="{A706D4FD-1C76-9E4C-A5F0-6E9A85CB358C}"/>
              </a:ext>
            </a:extLst>
          </p:cNvPr>
          <p:cNvSpPr>
            <a:spLocks noGrp="1"/>
          </p:cNvSpPr>
          <p:nvPr>
            <p:ph type="body" sz="quarter" idx="14" hasCustomPrompt="1"/>
          </p:nvPr>
        </p:nvSpPr>
        <p:spPr>
          <a:xfrm>
            <a:off x="366384" y="2186662"/>
            <a:ext cx="3517127" cy="339972"/>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
        <p:nvSpPr>
          <p:cNvPr id="28" name="Text Placeholder 11">
            <a:extLst>
              <a:ext uri="{FF2B5EF4-FFF2-40B4-BE49-F238E27FC236}">
                <a16:creationId xmlns:a16="http://schemas.microsoft.com/office/drawing/2014/main" id="{8B2BB9F8-59CE-DA4D-AADE-E469DEF1B725}"/>
              </a:ext>
            </a:extLst>
          </p:cNvPr>
          <p:cNvSpPr>
            <a:spLocks noGrp="1"/>
          </p:cNvSpPr>
          <p:nvPr>
            <p:ph type="body" sz="quarter" idx="16" hasCustomPrompt="1"/>
          </p:nvPr>
        </p:nvSpPr>
        <p:spPr>
          <a:xfrm>
            <a:off x="366385" y="2815265"/>
            <a:ext cx="3345004" cy="1352837"/>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Tree>
    <p:extLst>
      <p:ext uri="{BB962C8B-B14F-4D97-AF65-F5344CB8AC3E}">
        <p14:creationId xmlns:p14="http://schemas.microsoft.com/office/powerpoint/2010/main" val="9660298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5_Title and Content">
    <p:bg>
      <p:bgPr>
        <a:solidFill>
          <a:schemeClr val="bg1"/>
        </a:solidFill>
        <a:effectLst/>
      </p:bgPr>
    </p:bg>
    <p:spTree>
      <p:nvGrpSpPr>
        <p:cNvPr id="1" name=""/>
        <p:cNvGrpSpPr/>
        <p:nvPr/>
      </p:nvGrpSpPr>
      <p:grpSpPr>
        <a:xfrm>
          <a:off x="0" y="0"/>
          <a:ext cx="0" cy="0"/>
          <a:chOff x="0" y="0"/>
          <a:chExt cx="0" cy="0"/>
        </a:xfrm>
      </p:grpSpPr>
      <p:pic>
        <p:nvPicPr>
          <p:cNvPr id="29" name="Picture 28" descr="A close up of a logo&#10;&#10;Description automatically generated">
            <a:extLst>
              <a:ext uri="{FF2B5EF4-FFF2-40B4-BE49-F238E27FC236}">
                <a16:creationId xmlns:a16="http://schemas.microsoft.com/office/drawing/2014/main" id="{29D685AC-89D7-1C4B-846E-24B5A9A65F7C}"/>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926869" y="-1315038"/>
            <a:ext cx="12397610" cy="12370091"/>
          </a:xfrm>
          <a:prstGeom prst="rect">
            <a:avLst/>
          </a:prstGeom>
        </p:spPr>
      </p:pic>
      <p:grpSp>
        <p:nvGrpSpPr>
          <p:cNvPr id="7" name="Group 6">
            <a:extLst>
              <a:ext uri="{FF2B5EF4-FFF2-40B4-BE49-F238E27FC236}">
                <a16:creationId xmlns:a16="http://schemas.microsoft.com/office/drawing/2014/main" id="{D73E3F25-D275-EC4E-9125-ED8810DFFE3F}"/>
              </a:ext>
            </a:extLst>
          </p:cNvPr>
          <p:cNvGrpSpPr/>
          <p:nvPr userDrawn="1"/>
        </p:nvGrpSpPr>
        <p:grpSpPr>
          <a:xfrm>
            <a:off x="0" y="-25401"/>
            <a:ext cx="12192000" cy="6883401"/>
            <a:chOff x="0" y="-25401"/>
            <a:chExt cx="12192000" cy="6883401"/>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25401"/>
              <a:ext cx="6096000" cy="685800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14" name="Picture 13" descr="A close up of a logo&#10;&#10;Description automatically generated">
            <a:extLst>
              <a:ext uri="{FF2B5EF4-FFF2-40B4-BE49-F238E27FC236}">
                <a16:creationId xmlns:a16="http://schemas.microsoft.com/office/drawing/2014/main" id="{650F7B43-0A09-AC4B-B868-5C57E81455D7}"/>
              </a:ext>
            </a:extLst>
          </p:cNvPr>
          <p:cNvPicPr>
            <a:picLocks noChangeAspect="1"/>
          </p:cNvPicPr>
          <p:nvPr userDrawn="1"/>
        </p:nvPicPr>
        <p:blipFill>
          <a:blip r:embed="rId4" cstate="screen">
            <a:alphaModFix amt="40000"/>
            <a:extLst>
              <a:ext uri="{28A0092B-C50C-407E-A947-70E740481C1C}">
                <a14:useLocalDpi xmlns:a14="http://schemas.microsoft.com/office/drawing/2010/main"/>
              </a:ext>
            </a:extLst>
          </a:blip>
          <a:stretch>
            <a:fillRect/>
          </a:stretch>
        </p:blipFill>
        <p:spPr>
          <a:xfrm>
            <a:off x="-228485" y="-1781883"/>
            <a:ext cx="10444950" cy="10421765"/>
          </a:xfrm>
          <a:prstGeom prst="rect">
            <a:avLst/>
          </a:prstGeom>
        </p:spPr>
      </p:pic>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351298" y="557004"/>
            <a:ext cx="4421875" cy="724639"/>
          </a:xfrm>
        </p:spPr>
        <p:txBody>
          <a:bodyPr/>
          <a:lstStyle>
            <a:lvl1pPr algn="l">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GB" b="1" dirty="0">
                <a:effectLst/>
                <a:latin typeface="Arial Narrow" panose="020B0604020202020204" pitchFamily="34" charset="0"/>
              </a:rPr>
              <a:t>Podcast it!</a:t>
            </a:r>
            <a:endParaRPr lang="en-GB" dirty="0">
              <a:effectLst/>
              <a:latin typeface="Arial Narrow" panose="020B0604020202020204" pitchFamily="34" charset="0"/>
            </a:endParaRP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24" name="Picture Placeholder 5">
            <a:extLst>
              <a:ext uri="{FF2B5EF4-FFF2-40B4-BE49-F238E27FC236}">
                <a16:creationId xmlns:a16="http://schemas.microsoft.com/office/drawing/2014/main" id="{F86DA4F0-62D0-5A4D-9FCE-C67F2484B795}"/>
              </a:ext>
            </a:extLst>
          </p:cNvPr>
          <p:cNvSpPr>
            <a:spLocks noGrp="1"/>
          </p:cNvSpPr>
          <p:nvPr>
            <p:ph type="pic" sz="quarter" idx="15"/>
          </p:nvPr>
        </p:nvSpPr>
        <p:spPr>
          <a:xfrm>
            <a:off x="1842107" y="2105891"/>
            <a:ext cx="5213445" cy="4724670"/>
          </a:xfrm>
        </p:spPr>
        <p:txBody>
          <a:bodyPr/>
          <a:lstStyle/>
          <a:p>
            <a:endParaRPr lang="en-US" dirty="0"/>
          </a:p>
        </p:txBody>
      </p:sp>
      <p:sp>
        <p:nvSpPr>
          <p:cNvPr id="27" name="Text Placeholder 11">
            <a:extLst>
              <a:ext uri="{FF2B5EF4-FFF2-40B4-BE49-F238E27FC236}">
                <a16:creationId xmlns:a16="http://schemas.microsoft.com/office/drawing/2014/main" id="{A706D4FD-1C76-9E4C-A5F0-6E9A85CB358C}"/>
              </a:ext>
            </a:extLst>
          </p:cNvPr>
          <p:cNvSpPr>
            <a:spLocks noGrp="1"/>
          </p:cNvSpPr>
          <p:nvPr>
            <p:ph type="body" sz="quarter" idx="14" hasCustomPrompt="1"/>
          </p:nvPr>
        </p:nvSpPr>
        <p:spPr>
          <a:xfrm>
            <a:off x="366384" y="2186662"/>
            <a:ext cx="3517127" cy="339972"/>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
        <p:nvSpPr>
          <p:cNvPr id="17" name="Text Placeholder 11">
            <a:extLst>
              <a:ext uri="{FF2B5EF4-FFF2-40B4-BE49-F238E27FC236}">
                <a16:creationId xmlns:a16="http://schemas.microsoft.com/office/drawing/2014/main" id="{8B3D3A92-5FDA-AB4A-97E4-1A558CC9CED7}"/>
              </a:ext>
            </a:extLst>
          </p:cNvPr>
          <p:cNvSpPr>
            <a:spLocks noGrp="1"/>
          </p:cNvSpPr>
          <p:nvPr>
            <p:ph type="body" sz="quarter" idx="16" hasCustomPrompt="1"/>
          </p:nvPr>
        </p:nvSpPr>
        <p:spPr>
          <a:xfrm>
            <a:off x="7198011" y="750027"/>
            <a:ext cx="4421875" cy="3184162"/>
          </a:xfrm>
        </p:spPr>
        <p:txBody>
          <a:bodyPr numCol="1" spcCol="540000"/>
          <a:lstStyle>
            <a:lvl1pPr marL="342900" marR="0" indent="-342900" algn="l" defTabSz="914400" rtl="0" eaLnBrk="1" fontAlgn="auto" latinLnBrk="0" hangingPunct="1">
              <a:lnSpc>
                <a:spcPts val="2300"/>
              </a:lnSpc>
              <a:spcBef>
                <a:spcPts val="1000"/>
              </a:spcBef>
              <a:spcAft>
                <a:spcPts val="0"/>
              </a:spcAft>
              <a:buClrTx/>
              <a:buSzTx/>
              <a:buFont typeface="Arial" panose="020B0604020202020204" pitchFamily="34" charset="0"/>
              <a:buChar char="•"/>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Tree>
    <p:extLst>
      <p:ext uri="{BB962C8B-B14F-4D97-AF65-F5344CB8AC3E}">
        <p14:creationId xmlns:p14="http://schemas.microsoft.com/office/powerpoint/2010/main" val="13543906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2_Title and Content">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364421"/>
            <a:ext cx="12192000" cy="6493579"/>
            <a:chOff x="0" y="364421"/>
            <a:chExt cx="12192000" cy="6493579"/>
          </a:xfrm>
        </p:grpSpPr>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1" y="557442"/>
            <a:ext cx="5403273" cy="724639"/>
          </a:xfrm>
        </p:spPr>
        <p:txBody>
          <a:bodyPr/>
          <a:lstStyle>
            <a:lvl1pPr algn="r">
              <a:lnSpc>
                <a:spcPts val="6000"/>
              </a:lnSpc>
              <a:defRPr lang="en-GB" smtClean="0">
                <a:effectLst/>
              </a:defRPr>
            </a:lvl1pPr>
          </a:lstStyle>
          <a:p>
            <a:r>
              <a:rPr lang="en-GB" b="1" dirty="0">
                <a:effectLst/>
                <a:latin typeface="Arial Narrow" panose="020B0604020202020204" pitchFamily="34" charset="0"/>
              </a:rPr>
              <a:t>Social Media, wellbeing and Covid-19</a:t>
            </a:r>
            <a:endParaRPr lang="en-GB" dirty="0">
              <a:effectLst/>
              <a:latin typeface="Arial Narrow" panose="020B0604020202020204" pitchFamily="34" charset="0"/>
            </a:endParaRP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25" name="Picture 24">
            <a:extLst>
              <a:ext uri="{FF2B5EF4-FFF2-40B4-BE49-F238E27FC236}">
                <a16:creationId xmlns:a16="http://schemas.microsoft.com/office/drawing/2014/main" id="{853B4CA1-F1F6-9941-ADFE-59704A46106F}"/>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5877812" y="556591"/>
            <a:ext cx="1063497" cy="1063497"/>
          </a:xfrm>
          <a:prstGeom prst="rect">
            <a:avLst/>
          </a:prstGeom>
          <a:solidFill>
            <a:srgbClr val="FFCC31"/>
          </a:solidFill>
        </p:spPr>
      </p:pic>
      <p:sp>
        <p:nvSpPr>
          <p:cNvPr id="26" name="Text Placeholder 11">
            <a:extLst>
              <a:ext uri="{FF2B5EF4-FFF2-40B4-BE49-F238E27FC236}">
                <a16:creationId xmlns:a16="http://schemas.microsoft.com/office/drawing/2014/main" id="{C77DFA31-47F1-0F42-81DD-AB64BBA737B0}"/>
              </a:ext>
            </a:extLst>
          </p:cNvPr>
          <p:cNvSpPr>
            <a:spLocks noGrp="1"/>
          </p:cNvSpPr>
          <p:nvPr>
            <p:ph type="body" sz="quarter" idx="29" hasCustomPrompt="1"/>
          </p:nvPr>
        </p:nvSpPr>
        <p:spPr>
          <a:xfrm>
            <a:off x="388107" y="3133314"/>
            <a:ext cx="5015166" cy="2602468"/>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Private reflections: </a:t>
            </a:r>
            <a:br>
              <a:rPr lang="en-GB" b="1" dirty="0">
                <a:effectLst/>
                <a:latin typeface="Arial" panose="020B0604020202020204" pitchFamily="34" charset="0"/>
              </a:rPr>
            </a:br>
            <a:r>
              <a:rPr lang="en-GB" dirty="0">
                <a:effectLst/>
                <a:latin typeface="Arial" panose="020B0604020202020204" pitchFamily="34" charset="0"/>
              </a:rPr>
              <a:t>In what ways has social media supported your wellbeing during the pandemic and when has it not always been helpful? </a:t>
            </a:r>
          </a:p>
          <a:p>
            <a:r>
              <a:rPr lang="en-GB" dirty="0">
                <a:effectLst/>
                <a:latin typeface="Arial" panose="020B0604020202020204" pitchFamily="34" charset="0"/>
              </a:rPr>
              <a:t>What advice could you take from </a:t>
            </a:r>
            <a:br>
              <a:rPr lang="en-GB" dirty="0">
                <a:effectLst/>
                <a:latin typeface="Arial" panose="020B0604020202020204" pitchFamily="34" charset="0"/>
              </a:rPr>
            </a:br>
            <a:r>
              <a:rPr lang="en-GB" dirty="0">
                <a:effectLst/>
                <a:latin typeface="Arial" panose="020B0604020202020204" pitchFamily="34" charset="0"/>
              </a:rPr>
              <a:t>today’s lesson about social media to support your wellbeing during the </a:t>
            </a:r>
            <a:br>
              <a:rPr lang="en-GB" dirty="0">
                <a:effectLst/>
                <a:latin typeface="Arial" panose="020B0604020202020204" pitchFamily="34" charset="0"/>
              </a:rPr>
            </a:br>
            <a:r>
              <a:rPr lang="en-GB" dirty="0">
                <a:effectLst/>
                <a:latin typeface="Arial" panose="020B0604020202020204" pitchFamily="34" charset="0"/>
              </a:rPr>
              <a:t>Covid-19 pandemic?  </a:t>
            </a:r>
          </a:p>
        </p:txBody>
      </p:sp>
      <p:pic>
        <p:nvPicPr>
          <p:cNvPr id="19" name="Picture 18">
            <a:extLst>
              <a:ext uri="{FF2B5EF4-FFF2-40B4-BE49-F238E27FC236}">
                <a16:creationId xmlns:a16="http://schemas.microsoft.com/office/drawing/2014/main" id="{C0EC2806-258F-224E-B8ED-84FD062015C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5877812" y="3349215"/>
            <a:ext cx="1063497" cy="1063497"/>
          </a:xfrm>
          <a:prstGeom prst="rect">
            <a:avLst/>
          </a:prstGeom>
          <a:solidFill>
            <a:srgbClr val="FFCC31"/>
          </a:solidFill>
        </p:spPr>
      </p:pic>
      <p:sp>
        <p:nvSpPr>
          <p:cNvPr id="22" name="Text Placeholder 11">
            <a:extLst>
              <a:ext uri="{FF2B5EF4-FFF2-40B4-BE49-F238E27FC236}">
                <a16:creationId xmlns:a16="http://schemas.microsoft.com/office/drawing/2014/main" id="{91215F90-37E4-8C40-AB97-22710B53958C}"/>
              </a:ext>
            </a:extLst>
          </p:cNvPr>
          <p:cNvSpPr>
            <a:spLocks noGrp="1"/>
          </p:cNvSpPr>
          <p:nvPr>
            <p:ph type="body" sz="quarter" idx="14" hasCustomPrompt="1"/>
          </p:nvPr>
        </p:nvSpPr>
        <p:spPr>
          <a:xfrm>
            <a:off x="7168967" y="603513"/>
            <a:ext cx="4510414" cy="374029"/>
          </a:xfrm>
          <a:noFill/>
        </p:spPr>
        <p:txBody>
          <a:bodyPr lIns="0" tIns="0" rIns="72000" bIns="72000"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
        <p:nvSpPr>
          <p:cNvPr id="23" name="Text Placeholder 11">
            <a:extLst>
              <a:ext uri="{FF2B5EF4-FFF2-40B4-BE49-F238E27FC236}">
                <a16:creationId xmlns:a16="http://schemas.microsoft.com/office/drawing/2014/main" id="{58BDF0AE-553E-4D49-97ED-8B1B0DB05EC7}"/>
              </a:ext>
            </a:extLst>
          </p:cNvPr>
          <p:cNvSpPr>
            <a:spLocks noGrp="1"/>
          </p:cNvSpPr>
          <p:nvPr>
            <p:ph type="body" sz="quarter" idx="16" hasCustomPrompt="1"/>
          </p:nvPr>
        </p:nvSpPr>
        <p:spPr>
          <a:xfrm>
            <a:off x="7168966" y="1185194"/>
            <a:ext cx="4510415" cy="1352837"/>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
        <p:nvSpPr>
          <p:cNvPr id="30" name="Text Placeholder 11">
            <a:extLst>
              <a:ext uri="{FF2B5EF4-FFF2-40B4-BE49-F238E27FC236}">
                <a16:creationId xmlns:a16="http://schemas.microsoft.com/office/drawing/2014/main" id="{8F8338E3-29C2-1F44-B49A-A9148491245C}"/>
              </a:ext>
            </a:extLst>
          </p:cNvPr>
          <p:cNvSpPr>
            <a:spLocks noGrp="1"/>
          </p:cNvSpPr>
          <p:nvPr>
            <p:ph type="body" sz="quarter" idx="30" hasCustomPrompt="1"/>
          </p:nvPr>
        </p:nvSpPr>
        <p:spPr>
          <a:xfrm>
            <a:off x="7168967" y="3340720"/>
            <a:ext cx="4510414" cy="374029"/>
          </a:xfrm>
          <a:noFill/>
        </p:spPr>
        <p:txBody>
          <a:bodyPr lIns="0" tIns="0" rIns="72000" bIns="72000"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
        <p:nvSpPr>
          <p:cNvPr id="31" name="Text Placeholder 11">
            <a:extLst>
              <a:ext uri="{FF2B5EF4-FFF2-40B4-BE49-F238E27FC236}">
                <a16:creationId xmlns:a16="http://schemas.microsoft.com/office/drawing/2014/main" id="{B1697ABA-B174-8C43-B89C-849E963A8945}"/>
              </a:ext>
            </a:extLst>
          </p:cNvPr>
          <p:cNvSpPr>
            <a:spLocks noGrp="1"/>
          </p:cNvSpPr>
          <p:nvPr>
            <p:ph type="body" sz="quarter" idx="31" hasCustomPrompt="1"/>
          </p:nvPr>
        </p:nvSpPr>
        <p:spPr>
          <a:xfrm>
            <a:off x="7168966" y="3922401"/>
            <a:ext cx="4510415" cy="1352837"/>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Tree>
    <p:extLst>
      <p:ext uri="{BB962C8B-B14F-4D97-AF65-F5344CB8AC3E}">
        <p14:creationId xmlns:p14="http://schemas.microsoft.com/office/powerpoint/2010/main" val="13489848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3_Title and Content">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364421"/>
            <a:ext cx="12192000" cy="6493579"/>
            <a:chOff x="0" y="364421"/>
            <a:chExt cx="12192000" cy="6493579"/>
          </a:xfrm>
        </p:grpSpPr>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1" y="557442"/>
            <a:ext cx="5403273" cy="724639"/>
          </a:xfrm>
        </p:spPr>
        <p:txBody>
          <a:bodyPr/>
          <a:lstStyle>
            <a:lvl1pPr algn="r">
              <a:lnSpc>
                <a:spcPts val="6000"/>
              </a:lnSpc>
              <a:defRPr lang="en-GB" smtClean="0">
                <a:effectLst/>
              </a:defRPr>
            </a:lvl1pPr>
          </a:lstStyle>
          <a:p>
            <a:r>
              <a:rPr lang="en-GB" b="1" dirty="0">
                <a:effectLst/>
                <a:latin typeface="Arial Narrow" panose="020B0604020202020204" pitchFamily="34" charset="0"/>
              </a:rPr>
              <a:t>Social Media, wellbeing and Covid-19</a:t>
            </a:r>
            <a:endParaRPr lang="en-GB" dirty="0">
              <a:effectLst/>
              <a:latin typeface="Arial Narrow" panose="020B0604020202020204" pitchFamily="34" charset="0"/>
            </a:endParaRP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25" name="Picture 24">
            <a:extLst>
              <a:ext uri="{FF2B5EF4-FFF2-40B4-BE49-F238E27FC236}">
                <a16:creationId xmlns:a16="http://schemas.microsoft.com/office/drawing/2014/main" id="{853B4CA1-F1F6-9941-ADFE-59704A46106F}"/>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5877812" y="557442"/>
            <a:ext cx="1063497" cy="1063497"/>
          </a:xfrm>
          <a:prstGeom prst="rect">
            <a:avLst/>
          </a:prstGeom>
          <a:solidFill>
            <a:srgbClr val="FFCC31"/>
          </a:solidFill>
        </p:spPr>
      </p:pic>
      <p:sp>
        <p:nvSpPr>
          <p:cNvPr id="26" name="Text Placeholder 11">
            <a:extLst>
              <a:ext uri="{FF2B5EF4-FFF2-40B4-BE49-F238E27FC236}">
                <a16:creationId xmlns:a16="http://schemas.microsoft.com/office/drawing/2014/main" id="{C77DFA31-47F1-0F42-81DD-AB64BBA737B0}"/>
              </a:ext>
            </a:extLst>
          </p:cNvPr>
          <p:cNvSpPr>
            <a:spLocks noGrp="1"/>
          </p:cNvSpPr>
          <p:nvPr>
            <p:ph type="body" sz="quarter" idx="29" hasCustomPrompt="1"/>
          </p:nvPr>
        </p:nvSpPr>
        <p:spPr>
          <a:xfrm>
            <a:off x="388107" y="3133314"/>
            <a:ext cx="5015166" cy="2602468"/>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Private reflections: </a:t>
            </a:r>
            <a:br>
              <a:rPr lang="en-GB" b="1" dirty="0">
                <a:effectLst/>
                <a:latin typeface="Arial" panose="020B0604020202020204" pitchFamily="34" charset="0"/>
              </a:rPr>
            </a:br>
            <a:r>
              <a:rPr lang="en-GB" dirty="0">
                <a:effectLst/>
                <a:latin typeface="Arial" panose="020B0604020202020204" pitchFamily="34" charset="0"/>
              </a:rPr>
              <a:t>In what ways has social media supported your wellbeing during the pandemic and when has it not always been helpful? </a:t>
            </a:r>
          </a:p>
          <a:p>
            <a:r>
              <a:rPr lang="en-GB" dirty="0">
                <a:effectLst/>
                <a:latin typeface="Arial" panose="020B0604020202020204" pitchFamily="34" charset="0"/>
              </a:rPr>
              <a:t>What advice could you take from </a:t>
            </a:r>
            <a:br>
              <a:rPr lang="en-GB" dirty="0">
                <a:effectLst/>
                <a:latin typeface="Arial" panose="020B0604020202020204" pitchFamily="34" charset="0"/>
              </a:rPr>
            </a:br>
            <a:r>
              <a:rPr lang="en-GB" dirty="0">
                <a:effectLst/>
                <a:latin typeface="Arial" panose="020B0604020202020204" pitchFamily="34" charset="0"/>
              </a:rPr>
              <a:t>today’s lesson about social media to support your wellbeing during the </a:t>
            </a:r>
            <a:br>
              <a:rPr lang="en-GB" dirty="0">
                <a:effectLst/>
                <a:latin typeface="Arial" panose="020B0604020202020204" pitchFamily="34" charset="0"/>
              </a:rPr>
            </a:br>
            <a:r>
              <a:rPr lang="en-GB" dirty="0">
                <a:effectLst/>
                <a:latin typeface="Arial" panose="020B0604020202020204" pitchFamily="34" charset="0"/>
              </a:rPr>
              <a:t>Covid-19 pandemic?  </a:t>
            </a:r>
          </a:p>
        </p:txBody>
      </p:sp>
      <p:pic>
        <p:nvPicPr>
          <p:cNvPr id="19" name="Picture 18">
            <a:extLst>
              <a:ext uri="{FF2B5EF4-FFF2-40B4-BE49-F238E27FC236}">
                <a16:creationId xmlns:a16="http://schemas.microsoft.com/office/drawing/2014/main" id="{C0EC2806-258F-224E-B8ED-84FD062015C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5877812" y="3820223"/>
            <a:ext cx="1063497" cy="1056007"/>
          </a:xfrm>
          <a:prstGeom prst="rect">
            <a:avLst/>
          </a:prstGeom>
          <a:solidFill>
            <a:srgbClr val="FFCC31"/>
          </a:solidFill>
        </p:spPr>
      </p:pic>
      <p:sp>
        <p:nvSpPr>
          <p:cNvPr id="22" name="Text Placeholder 11">
            <a:extLst>
              <a:ext uri="{FF2B5EF4-FFF2-40B4-BE49-F238E27FC236}">
                <a16:creationId xmlns:a16="http://schemas.microsoft.com/office/drawing/2014/main" id="{91215F90-37E4-8C40-AB97-22710B53958C}"/>
              </a:ext>
            </a:extLst>
          </p:cNvPr>
          <p:cNvSpPr>
            <a:spLocks noGrp="1"/>
          </p:cNvSpPr>
          <p:nvPr>
            <p:ph type="body" sz="quarter" idx="14" hasCustomPrompt="1"/>
          </p:nvPr>
        </p:nvSpPr>
        <p:spPr>
          <a:xfrm>
            <a:off x="7168967" y="604364"/>
            <a:ext cx="4192454" cy="372341"/>
          </a:xfrm>
          <a:noFill/>
        </p:spPr>
        <p:txBody>
          <a:bodyPr lIns="0" tIns="0" rIns="72000" bIns="72000"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
        <p:nvSpPr>
          <p:cNvPr id="23" name="Text Placeholder 11">
            <a:extLst>
              <a:ext uri="{FF2B5EF4-FFF2-40B4-BE49-F238E27FC236}">
                <a16:creationId xmlns:a16="http://schemas.microsoft.com/office/drawing/2014/main" id="{58BDF0AE-553E-4D49-97ED-8B1B0DB05EC7}"/>
              </a:ext>
            </a:extLst>
          </p:cNvPr>
          <p:cNvSpPr>
            <a:spLocks noGrp="1"/>
          </p:cNvSpPr>
          <p:nvPr>
            <p:ph type="body" sz="quarter" idx="16" hasCustomPrompt="1"/>
          </p:nvPr>
        </p:nvSpPr>
        <p:spPr>
          <a:xfrm>
            <a:off x="7168966" y="1186045"/>
            <a:ext cx="4510415" cy="1352837"/>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
        <p:nvSpPr>
          <p:cNvPr id="30" name="Text Placeholder 11">
            <a:extLst>
              <a:ext uri="{FF2B5EF4-FFF2-40B4-BE49-F238E27FC236}">
                <a16:creationId xmlns:a16="http://schemas.microsoft.com/office/drawing/2014/main" id="{8F8338E3-29C2-1F44-B49A-A9148491245C}"/>
              </a:ext>
            </a:extLst>
          </p:cNvPr>
          <p:cNvSpPr>
            <a:spLocks noGrp="1"/>
          </p:cNvSpPr>
          <p:nvPr>
            <p:ph type="body" sz="quarter" idx="30" hasCustomPrompt="1"/>
          </p:nvPr>
        </p:nvSpPr>
        <p:spPr>
          <a:xfrm>
            <a:off x="7168967" y="3807983"/>
            <a:ext cx="4192454" cy="372341"/>
          </a:xfrm>
          <a:noFill/>
        </p:spPr>
        <p:txBody>
          <a:bodyPr lIns="0" tIns="0" rIns="72000" bIns="72000"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
        <p:nvSpPr>
          <p:cNvPr id="31" name="Text Placeholder 11">
            <a:extLst>
              <a:ext uri="{FF2B5EF4-FFF2-40B4-BE49-F238E27FC236}">
                <a16:creationId xmlns:a16="http://schemas.microsoft.com/office/drawing/2014/main" id="{B1697ABA-B174-8C43-B89C-849E963A8945}"/>
              </a:ext>
            </a:extLst>
          </p:cNvPr>
          <p:cNvSpPr>
            <a:spLocks noGrp="1"/>
          </p:cNvSpPr>
          <p:nvPr>
            <p:ph type="body" sz="quarter" idx="31" hasCustomPrompt="1"/>
          </p:nvPr>
        </p:nvSpPr>
        <p:spPr>
          <a:xfrm>
            <a:off x="7168966" y="4389664"/>
            <a:ext cx="4510415" cy="1352837"/>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spTree>
    <p:extLst>
      <p:ext uri="{BB962C8B-B14F-4D97-AF65-F5344CB8AC3E}">
        <p14:creationId xmlns:p14="http://schemas.microsoft.com/office/powerpoint/2010/main" val="31439887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4_Title and Content">
    <p:bg>
      <p:bgPr>
        <a:solidFill>
          <a:schemeClr val="bg1"/>
        </a:solidFill>
        <a:effectLst/>
      </p:bgPr>
    </p:bg>
    <p:spTree>
      <p:nvGrpSpPr>
        <p:cNvPr id="1" name=""/>
        <p:cNvGrpSpPr/>
        <p:nvPr/>
      </p:nvGrpSpPr>
      <p:grpSpPr>
        <a:xfrm>
          <a:off x="0" y="0"/>
          <a:ext cx="0" cy="0"/>
          <a:chOff x="0" y="0"/>
          <a:chExt cx="0" cy="0"/>
        </a:xfrm>
      </p:grpSpPr>
      <p:pic>
        <p:nvPicPr>
          <p:cNvPr id="29" name="Picture 28" descr="A close up of a logo&#10;&#10;Description automatically generated">
            <a:extLst>
              <a:ext uri="{FF2B5EF4-FFF2-40B4-BE49-F238E27FC236}">
                <a16:creationId xmlns:a16="http://schemas.microsoft.com/office/drawing/2014/main" id="{29D685AC-89D7-1C4B-846E-24B5A9A65F7C}"/>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926869" y="-1315038"/>
            <a:ext cx="12397610" cy="12370091"/>
          </a:xfrm>
          <a:prstGeom prst="rect">
            <a:avLst/>
          </a:prstGeom>
        </p:spPr>
      </p:pic>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599"/>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14" name="Picture 13" descr="A close up of a logo&#10;&#10;Description automatically generated">
            <a:extLst>
              <a:ext uri="{FF2B5EF4-FFF2-40B4-BE49-F238E27FC236}">
                <a16:creationId xmlns:a16="http://schemas.microsoft.com/office/drawing/2014/main" id="{650F7B43-0A09-AC4B-B868-5C57E81455D7}"/>
              </a:ext>
            </a:extLst>
          </p:cNvPr>
          <p:cNvPicPr>
            <a:picLocks noChangeAspect="1"/>
          </p:cNvPicPr>
          <p:nvPr userDrawn="1"/>
        </p:nvPicPr>
        <p:blipFill>
          <a:blip r:embed="rId4" cstate="screen">
            <a:alphaModFix amt="40000"/>
            <a:extLst>
              <a:ext uri="{28A0092B-C50C-407E-A947-70E740481C1C}">
                <a14:useLocalDpi xmlns:a14="http://schemas.microsoft.com/office/drawing/2010/main"/>
              </a:ext>
            </a:extLst>
          </a:blip>
          <a:stretch>
            <a:fillRect/>
          </a:stretch>
        </p:blipFill>
        <p:spPr>
          <a:xfrm>
            <a:off x="44655" y="-628759"/>
            <a:ext cx="10444950" cy="10421765"/>
          </a:xfrm>
          <a:prstGeom prst="rect">
            <a:avLst/>
          </a:prstGeom>
        </p:spPr>
      </p:pic>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351298" y="1888962"/>
            <a:ext cx="4421875" cy="724639"/>
          </a:xfrm>
        </p:spPr>
        <p:txBody>
          <a:bodyPr/>
          <a:lstStyle>
            <a:lvl1pPr algn="l">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GB" b="1" dirty="0">
                <a:effectLst/>
                <a:latin typeface="Arial Narrow" panose="020B0604020202020204" pitchFamily="34" charset="0"/>
              </a:rPr>
              <a:t>Podcast it!</a:t>
            </a:r>
            <a:endParaRPr lang="en-GB" dirty="0">
              <a:effectLst/>
              <a:latin typeface="Arial Narrow" panose="020B0604020202020204" pitchFamily="34" charset="0"/>
            </a:endParaRP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24" name="Picture Placeholder 5">
            <a:extLst>
              <a:ext uri="{FF2B5EF4-FFF2-40B4-BE49-F238E27FC236}">
                <a16:creationId xmlns:a16="http://schemas.microsoft.com/office/drawing/2014/main" id="{F86DA4F0-62D0-5A4D-9FCE-C67F2484B795}"/>
              </a:ext>
            </a:extLst>
          </p:cNvPr>
          <p:cNvSpPr>
            <a:spLocks noGrp="1"/>
          </p:cNvSpPr>
          <p:nvPr>
            <p:ph type="pic" sz="quarter" idx="15"/>
          </p:nvPr>
        </p:nvSpPr>
        <p:spPr>
          <a:xfrm>
            <a:off x="1842107" y="2105891"/>
            <a:ext cx="5213445" cy="4724670"/>
          </a:xfrm>
        </p:spPr>
        <p:txBody>
          <a:bodyPr/>
          <a:lstStyle/>
          <a:p>
            <a:endParaRPr lang="en-US" dirty="0"/>
          </a:p>
        </p:txBody>
      </p:sp>
      <p:sp>
        <p:nvSpPr>
          <p:cNvPr id="26" name="Text Placeholder 11">
            <a:extLst>
              <a:ext uri="{FF2B5EF4-FFF2-40B4-BE49-F238E27FC236}">
                <a16:creationId xmlns:a16="http://schemas.microsoft.com/office/drawing/2014/main" id="{C77DFA31-47F1-0F42-81DD-AB64BBA737B0}"/>
              </a:ext>
            </a:extLst>
          </p:cNvPr>
          <p:cNvSpPr>
            <a:spLocks noGrp="1"/>
          </p:cNvSpPr>
          <p:nvPr>
            <p:ph type="body" sz="quarter" idx="29" hasCustomPrompt="1"/>
          </p:nvPr>
        </p:nvSpPr>
        <p:spPr>
          <a:xfrm>
            <a:off x="7266355" y="3599352"/>
            <a:ext cx="3844990" cy="1138903"/>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Discuss your answer with the person next to you.</a:t>
            </a:r>
          </a:p>
        </p:txBody>
      </p:sp>
      <p:sp>
        <p:nvSpPr>
          <p:cNvPr id="18" name="Text Placeholder 11">
            <a:extLst>
              <a:ext uri="{FF2B5EF4-FFF2-40B4-BE49-F238E27FC236}">
                <a16:creationId xmlns:a16="http://schemas.microsoft.com/office/drawing/2014/main" id="{7325C002-0A0D-2E48-A845-ADF783C1BB64}"/>
              </a:ext>
            </a:extLst>
          </p:cNvPr>
          <p:cNvSpPr>
            <a:spLocks noGrp="1"/>
          </p:cNvSpPr>
          <p:nvPr>
            <p:ph type="body" sz="quarter" idx="14" hasCustomPrompt="1"/>
          </p:nvPr>
        </p:nvSpPr>
        <p:spPr>
          <a:xfrm>
            <a:off x="7266355" y="1935905"/>
            <a:ext cx="3517127" cy="339972"/>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Discussion questions</a:t>
            </a:r>
            <a:endParaRPr lang="en-GB" dirty="0">
              <a:effectLst/>
              <a:latin typeface="Arial" panose="020B0604020202020204" pitchFamily="34" charset="0"/>
            </a:endParaRPr>
          </a:p>
        </p:txBody>
      </p:sp>
    </p:spTree>
    <p:extLst>
      <p:ext uri="{BB962C8B-B14F-4D97-AF65-F5344CB8AC3E}">
        <p14:creationId xmlns:p14="http://schemas.microsoft.com/office/powerpoint/2010/main" val="27273540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3_Title and Content">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946170B2-33CF-7F4E-9F48-FD76D61A2933}"/>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4B1F0A46-E980-044A-9D83-29977744C108}"/>
              </a:ext>
            </a:extLst>
          </p:cNvPr>
          <p:cNvGrpSpPr/>
          <p:nvPr userDrawn="1"/>
        </p:nvGrpSpPr>
        <p:grpSpPr>
          <a:xfrm>
            <a:off x="0" y="364421"/>
            <a:ext cx="12192000" cy="6493579"/>
            <a:chOff x="0" y="364421"/>
            <a:chExt cx="12192000" cy="6493579"/>
          </a:xfrm>
        </p:grpSpPr>
        <p:sp>
          <p:nvSpPr>
            <p:cNvPr id="22" name="Rectangle 21">
              <a:extLst>
                <a:ext uri="{FF2B5EF4-FFF2-40B4-BE49-F238E27FC236}">
                  <a16:creationId xmlns:a16="http://schemas.microsoft.com/office/drawing/2014/main" id="{9CB5E5B4-9CD2-7045-8BA9-348E97834F78}"/>
                </a:ext>
              </a:extLst>
            </p:cNvPr>
            <p:cNvSpPr/>
            <p:nvPr userDrawn="1"/>
          </p:nvSpPr>
          <p:spPr>
            <a:xfrm>
              <a:off x="0" y="5951840"/>
              <a:ext cx="6096000" cy="880759"/>
            </a:xfrm>
            <a:prstGeom prst="rect">
              <a:avLst/>
            </a:prstGeom>
            <a:solidFill>
              <a:srgbClr val="3155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DEFEB3F5-47C5-D548-881C-D5C6AAF71B9E}"/>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descr="A picture containing drawing&#10;&#10;Description automatically generated">
              <a:extLst>
                <a:ext uri="{FF2B5EF4-FFF2-40B4-BE49-F238E27FC236}">
                  <a16:creationId xmlns:a16="http://schemas.microsoft.com/office/drawing/2014/main" id="{C83CE723-6B85-4243-9C1D-4D3FE393D71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34" name="Picture 33" descr="A close up of a logo&#10;&#10;Description automatically generated">
            <a:extLst>
              <a:ext uri="{FF2B5EF4-FFF2-40B4-BE49-F238E27FC236}">
                <a16:creationId xmlns:a16="http://schemas.microsoft.com/office/drawing/2014/main" id="{8CBAFAC0-64F2-EA4F-A1DF-667E11F63184}"/>
              </a:ext>
            </a:extLst>
          </p:cNvPr>
          <p:cNvPicPr>
            <a:picLocks noChangeAspect="1"/>
          </p:cNvPicPr>
          <p:nvPr userDrawn="1"/>
        </p:nvPicPr>
        <p:blipFill>
          <a:blip r:embed="rId3" cstate="screen">
            <a:alphaModFix amt="40000"/>
            <a:extLst>
              <a:ext uri="{28A0092B-C50C-407E-A947-70E740481C1C}">
                <a14:useLocalDpi xmlns:a14="http://schemas.microsoft.com/office/drawing/2010/main"/>
              </a:ext>
            </a:extLst>
          </a:blip>
          <a:stretch>
            <a:fillRect/>
          </a:stretch>
        </p:blipFill>
        <p:spPr>
          <a:xfrm>
            <a:off x="2060501" y="-60439"/>
            <a:ext cx="9154593" cy="9134271"/>
          </a:xfrm>
          <a:prstGeom prst="rect">
            <a:avLst/>
          </a:prstGeom>
        </p:spPr>
      </p:pic>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5583383" y="2355273"/>
            <a:ext cx="6608618" cy="4477327"/>
          </a:xfrm>
        </p:spPr>
        <p:txBody>
          <a:bodyPr/>
          <a:lstStyle/>
          <a:p>
            <a:endParaRPr lang="en-US" dirty="0"/>
          </a:p>
        </p:txBody>
      </p:sp>
      <p:sp>
        <p:nvSpPr>
          <p:cNvPr id="24" name="Text Placeholder 11">
            <a:extLst>
              <a:ext uri="{FF2B5EF4-FFF2-40B4-BE49-F238E27FC236}">
                <a16:creationId xmlns:a16="http://schemas.microsoft.com/office/drawing/2014/main" id="{8506363E-6E37-004D-B5D0-77A77DCF3C75}"/>
              </a:ext>
            </a:extLst>
          </p:cNvPr>
          <p:cNvSpPr>
            <a:spLocks noGrp="1"/>
          </p:cNvSpPr>
          <p:nvPr>
            <p:ph type="body" sz="quarter" idx="12" hasCustomPrompt="1"/>
          </p:nvPr>
        </p:nvSpPr>
        <p:spPr>
          <a:xfrm>
            <a:off x="348710" y="3173693"/>
            <a:ext cx="5234671" cy="1333003"/>
          </a:xfrm>
        </p:spPr>
        <p:txBody>
          <a:bodyPr numCol="1" spcCol="540000"/>
          <a:lstStyle>
            <a:lvl1pPr marL="0" marR="0" indent="0" algn="l"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smtClean="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If you are worried about changes affecting you or a friend, remember you can </a:t>
            </a:r>
            <a:br>
              <a:rPr lang="en-GB" b="1" dirty="0">
                <a:effectLst/>
                <a:latin typeface="Arial" panose="020B0604020202020204" pitchFamily="34" charset="0"/>
              </a:rPr>
            </a:br>
            <a:r>
              <a:rPr lang="en-GB" b="1" dirty="0">
                <a:effectLst/>
                <a:latin typeface="Arial" panose="020B0604020202020204" pitchFamily="34" charset="0"/>
              </a:rPr>
              <a:t>always speak to a trusted adult at home </a:t>
            </a:r>
            <a:br>
              <a:rPr lang="en-GB" b="1" dirty="0">
                <a:effectLst/>
                <a:latin typeface="Arial" panose="020B0604020202020204" pitchFamily="34" charset="0"/>
              </a:rPr>
            </a:br>
            <a:r>
              <a:rPr lang="en-GB" b="1" dirty="0">
                <a:effectLst/>
                <a:latin typeface="Arial" panose="020B0604020202020204" pitchFamily="34" charset="0"/>
              </a:rPr>
              <a:t>or at school, and get some more help.</a:t>
            </a:r>
            <a:endParaRPr lang="en-GB" dirty="0">
              <a:effectLst/>
              <a:latin typeface="Arial" panose="020B0604020202020204" pitchFamily="34" charset="0"/>
            </a:endParaRPr>
          </a:p>
        </p:txBody>
      </p:sp>
      <p:sp>
        <p:nvSpPr>
          <p:cNvPr id="5" name="Title 4">
            <a:extLst>
              <a:ext uri="{FF2B5EF4-FFF2-40B4-BE49-F238E27FC236}">
                <a16:creationId xmlns:a16="http://schemas.microsoft.com/office/drawing/2014/main" id="{19453A6E-9140-F04D-878B-FEF34E8B7FEE}"/>
              </a:ext>
            </a:extLst>
          </p:cNvPr>
          <p:cNvSpPr>
            <a:spLocks noGrp="1"/>
          </p:cNvSpPr>
          <p:nvPr>
            <p:ph type="title" hasCustomPrompt="1"/>
          </p:nvPr>
        </p:nvSpPr>
        <p:spPr>
          <a:xfrm>
            <a:off x="205120" y="557442"/>
            <a:ext cx="5389826" cy="2189529"/>
          </a:xfrm>
        </p:spPr>
        <p:txBody>
          <a:bodyPr/>
          <a:lstStyle>
            <a:lvl1pPr algn="r">
              <a:lnSpc>
                <a:spcPts val="6000"/>
              </a:lnSpc>
              <a:defRPr sz="6000">
                <a:solidFill>
                  <a:schemeClr val="tx1"/>
                </a:solidFill>
              </a:defRPr>
            </a:lvl1pPr>
          </a:lstStyle>
          <a:p>
            <a:r>
              <a:rPr lang="en-GB" b="1" dirty="0">
                <a:effectLst/>
                <a:latin typeface="Arial Narrow" panose="020B0604020202020204" pitchFamily="34" charset="0"/>
              </a:rPr>
              <a:t>Everybody feels nervous or worried at times.</a:t>
            </a:r>
            <a:endParaRPr lang="en-GB" dirty="0">
              <a:effectLst/>
              <a:latin typeface="Arial Narrow" panose="020B0604020202020204" pitchFamily="34" charset="0"/>
            </a:endParaRPr>
          </a:p>
        </p:txBody>
      </p:sp>
      <p:sp>
        <p:nvSpPr>
          <p:cNvPr id="21" name="Slide Number Placeholder 5">
            <a:extLst>
              <a:ext uri="{FF2B5EF4-FFF2-40B4-BE49-F238E27FC236}">
                <a16:creationId xmlns:a16="http://schemas.microsoft.com/office/drawing/2014/main" id="{F4127DF1-1837-5A43-AE24-3F1602853030}"/>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9" name="Picture 28">
            <a:extLst>
              <a:ext uri="{FF2B5EF4-FFF2-40B4-BE49-F238E27FC236}">
                <a16:creationId xmlns:a16="http://schemas.microsoft.com/office/drawing/2014/main" id="{85FF2E20-5581-C146-A926-CDD60B270B7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900885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8BC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1">
            <a:extLst>
              <a:ext uri="{FF2B5EF4-FFF2-40B4-BE49-F238E27FC236}">
                <a16:creationId xmlns:a16="http://schemas.microsoft.com/office/drawing/2014/main" id="{BFF74C5D-95F1-CF41-A296-267521F4D7EF}"/>
              </a:ext>
            </a:extLst>
          </p:cNvPr>
          <p:cNvSpPr>
            <a:spLocks noGrp="1"/>
          </p:cNvSpPr>
          <p:nvPr>
            <p:ph type="body" sz="quarter" idx="10" hasCustomPrompt="1"/>
          </p:nvPr>
        </p:nvSpPr>
        <p:spPr>
          <a:xfrm>
            <a:off x="348712" y="352453"/>
            <a:ext cx="7553470" cy="566829"/>
          </a:xfrm>
        </p:spPr>
        <p:txBody>
          <a:bodyPr/>
          <a:lstStyle>
            <a:lvl1pPr>
              <a:defRPr lang="en-GB" sz="5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lvl="0"/>
            <a:r>
              <a:rPr lang="en-GB" dirty="0"/>
              <a:t>OVERVIEW</a:t>
            </a:r>
          </a:p>
        </p:txBody>
      </p:sp>
      <p:sp>
        <p:nvSpPr>
          <p:cNvPr id="18" name="Text Placeholder 11">
            <a:extLst>
              <a:ext uri="{FF2B5EF4-FFF2-40B4-BE49-F238E27FC236}">
                <a16:creationId xmlns:a16="http://schemas.microsoft.com/office/drawing/2014/main" id="{92833A0B-0353-B54B-B781-F6BCFCB4A2F4}"/>
              </a:ext>
            </a:extLst>
          </p:cNvPr>
          <p:cNvSpPr>
            <a:spLocks noGrp="1"/>
          </p:cNvSpPr>
          <p:nvPr>
            <p:ph type="body" sz="quarter" idx="12" hasCustomPrompt="1"/>
          </p:nvPr>
        </p:nvSpPr>
        <p:spPr>
          <a:xfrm>
            <a:off x="348711" y="1218747"/>
            <a:ext cx="11150562" cy="2553153"/>
          </a:xfrm>
        </p:spPr>
        <p:txBody>
          <a:bodyPr numCol="2"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1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In this lesson, pupils explore the transition to secondary school and identify some of the challenges that can arise and where to get support if needed.</a:t>
            </a:r>
          </a:p>
          <a:p>
            <a:r>
              <a:rPr lang="en-GB" b="1" dirty="0">
                <a:effectLst/>
                <a:latin typeface="Arial" panose="020B0604020202020204" pitchFamily="34" charset="0"/>
              </a:rPr>
              <a:t>Recommended age group</a:t>
            </a:r>
            <a:endParaRPr lang="en-GB" dirty="0">
              <a:effectLst/>
              <a:latin typeface="Arial" panose="020B0604020202020204" pitchFamily="34" charset="0"/>
            </a:endParaRPr>
          </a:p>
          <a:p>
            <a:r>
              <a:rPr lang="en-GB" dirty="0">
                <a:effectLst/>
                <a:latin typeface="Arial" panose="020B0604020202020204" pitchFamily="34" charset="0"/>
              </a:rPr>
              <a:t>9-13 (Year 6/Year 7)</a:t>
            </a:r>
          </a:p>
          <a:p>
            <a:r>
              <a:rPr lang="en-GB" b="1" dirty="0">
                <a:effectLst/>
                <a:latin typeface="Arial" panose="020B0604020202020204" pitchFamily="34" charset="0"/>
              </a:rPr>
              <a:t>Time</a:t>
            </a:r>
            <a:endParaRPr lang="en-GB" dirty="0">
              <a:effectLst/>
              <a:latin typeface="Arial" panose="020B0604020202020204" pitchFamily="34" charset="0"/>
            </a:endParaRPr>
          </a:p>
          <a:p>
            <a:r>
              <a:rPr lang="en-GB" dirty="0">
                <a:effectLst/>
                <a:latin typeface="Arial" panose="020B0604020202020204" pitchFamily="34" charset="0"/>
              </a:rPr>
              <a:t>45 minutes approximately</a:t>
            </a:r>
          </a:p>
          <a:p>
            <a:r>
              <a:rPr lang="en-GB" b="1" dirty="0">
                <a:effectLst/>
                <a:latin typeface="Arial" panose="020B0604020202020204" pitchFamily="34" charset="0"/>
              </a:rPr>
              <a:t>Preparation</a:t>
            </a:r>
            <a:endParaRPr lang="en-GB" dirty="0">
              <a:effectLst/>
              <a:latin typeface="Arial" panose="020B0604020202020204" pitchFamily="34" charset="0"/>
            </a:endParaRPr>
          </a:p>
          <a:p>
            <a:r>
              <a:rPr lang="en-GB" dirty="0">
                <a:effectLst/>
                <a:latin typeface="Arial" panose="020B0604020202020204" pitchFamily="34" charset="0"/>
              </a:rPr>
              <a:t>Before delivering the lesson:</a:t>
            </a:r>
          </a:p>
          <a:p>
            <a:r>
              <a:rPr lang="en-GB" dirty="0">
                <a:effectLst/>
                <a:latin typeface="Arial" panose="020B0604020202020204" pitchFamily="34" charset="0"/>
              </a:rPr>
              <a:t>familiarise yourself with the film on slides X and X of this PowerPoint</a:t>
            </a:r>
          </a:p>
          <a:p>
            <a:r>
              <a:rPr lang="en-GB" dirty="0">
                <a:effectLst/>
                <a:latin typeface="Arial" panose="020B0604020202020204" pitchFamily="34" charset="0"/>
              </a:rPr>
              <a:t>read through the classroom tips on the following slide</a:t>
            </a:r>
          </a:p>
          <a:p>
            <a:r>
              <a:rPr lang="en-GB" dirty="0">
                <a:effectLst/>
                <a:latin typeface="Arial" panose="020B0604020202020204" pitchFamily="34" charset="0"/>
              </a:rPr>
              <a:t>consider cross-curricular links and how this could be related to other subjects</a:t>
            </a:r>
          </a:p>
          <a:p>
            <a:r>
              <a:rPr lang="en-GB" dirty="0">
                <a:effectLst/>
                <a:latin typeface="Arial" panose="020B0604020202020204" pitchFamily="34" charset="0"/>
              </a:rPr>
              <a:t>This lesson has been designed to be part of the planned programme for PSHE education and should be taught within the context of other PSHE education lessons. </a:t>
            </a:r>
          </a:p>
          <a:p>
            <a:r>
              <a:rPr lang="en-GB" dirty="0">
                <a:effectLst/>
                <a:latin typeface="Arial" panose="020B0604020202020204" pitchFamily="34" charset="0"/>
              </a:rPr>
              <a:t>Pupils might be learning about growing up and managing change in a </a:t>
            </a:r>
            <a:br>
              <a:rPr lang="en-GB" dirty="0">
                <a:effectLst/>
                <a:latin typeface="Arial" panose="020B0604020202020204" pitchFamily="34" charset="0"/>
              </a:rPr>
            </a:br>
            <a:r>
              <a:rPr lang="en-GB" dirty="0">
                <a:effectLst/>
                <a:latin typeface="Arial" panose="020B0604020202020204" pitchFamily="34" charset="0"/>
              </a:rPr>
              <a:t>variety of contexts, with moving on to secondary school being one part of this</a:t>
            </a:r>
          </a:p>
          <a:p>
            <a:r>
              <a:rPr lang="en-GB" b="1" dirty="0">
                <a:effectLst/>
                <a:latin typeface="Arial" panose="020B0604020202020204" pitchFamily="34" charset="0"/>
              </a:rPr>
              <a:t>Resources</a:t>
            </a:r>
            <a:endParaRPr lang="en-GB" dirty="0">
              <a:effectLst/>
              <a:latin typeface="Arial" panose="020B0604020202020204" pitchFamily="34" charset="0"/>
            </a:endParaRPr>
          </a:p>
          <a:p>
            <a:r>
              <a:rPr lang="en-GB" dirty="0">
                <a:effectLst/>
                <a:latin typeface="Arial" panose="020B0604020202020204" pitchFamily="34" charset="0"/>
              </a:rPr>
              <a:t>Blank A4 paper and pens</a:t>
            </a:r>
          </a:p>
          <a:p>
            <a:r>
              <a:rPr lang="en-GB" dirty="0">
                <a:effectLst/>
                <a:latin typeface="Arial" panose="020B0604020202020204" pitchFamily="34" charset="0"/>
              </a:rPr>
              <a:t>Sticky notes</a:t>
            </a:r>
          </a:p>
          <a:p>
            <a:r>
              <a:rPr lang="en-GB" b="1" dirty="0">
                <a:effectLst/>
                <a:latin typeface="Arial" panose="020B0604020202020204" pitchFamily="34" charset="0"/>
              </a:rPr>
              <a:t>Key vocabulary</a:t>
            </a:r>
            <a:endParaRPr lang="en-GB" dirty="0">
              <a:effectLst/>
              <a:latin typeface="Arial" panose="020B0604020202020204" pitchFamily="34" charset="0"/>
            </a:endParaRPr>
          </a:p>
          <a:p>
            <a:r>
              <a:rPr lang="en-GB" dirty="0">
                <a:effectLst/>
                <a:latin typeface="Arial" panose="020B0604020202020204" pitchFamily="34" charset="0"/>
              </a:rPr>
              <a:t>Change, new, relationships, transition, routine, unknown, challenge, </a:t>
            </a:r>
            <a:br>
              <a:rPr lang="en-GB" dirty="0">
                <a:effectLst/>
                <a:latin typeface="Arial" panose="020B0604020202020204" pitchFamily="34" charset="0"/>
              </a:rPr>
            </a:br>
            <a:r>
              <a:rPr lang="en-GB" dirty="0">
                <a:effectLst/>
                <a:latin typeface="Arial" panose="020B0604020202020204" pitchFamily="34" charset="0"/>
              </a:rPr>
              <a:t>expected, unexpected, support</a:t>
            </a:r>
          </a:p>
          <a:p>
            <a:r>
              <a:rPr lang="en-GB" b="1" dirty="0">
                <a:effectLst/>
                <a:latin typeface="Arial" panose="020B0604020202020204" pitchFamily="34" charset="0"/>
              </a:rPr>
              <a:t>Follow up</a:t>
            </a:r>
            <a:endParaRPr lang="en-GB" dirty="0">
              <a:effectLst/>
              <a:latin typeface="Arial" panose="020B0604020202020204" pitchFamily="34" charset="0"/>
            </a:endParaRPr>
          </a:p>
          <a:p>
            <a:r>
              <a:rPr lang="en-GB" dirty="0">
                <a:effectLst/>
                <a:latin typeface="Arial" panose="020B0604020202020204" pitchFamily="34" charset="0"/>
              </a:rPr>
              <a:t>You may wish to extend pupils’ learning with one of the extended learning </a:t>
            </a:r>
            <a:br>
              <a:rPr lang="en-GB" dirty="0">
                <a:effectLst/>
                <a:latin typeface="Arial" panose="020B0604020202020204" pitchFamily="34" charset="0"/>
              </a:rPr>
            </a:br>
            <a:r>
              <a:rPr lang="en-GB" dirty="0">
                <a:effectLst/>
                <a:latin typeface="Arial" panose="020B0604020202020204" pitchFamily="34" charset="0"/>
              </a:rPr>
              <a:t>projects on slide X.</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pic>
        <p:nvPicPr>
          <p:cNvPr id="13" name="Picture 12" descr="A close up of a sign&#10;&#10;Description automatically generated">
            <a:extLst>
              <a:ext uri="{FF2B5EF4-FFF2-40B4-BE49-F238E27FC236}">
                <a16:creationId xmlns:a16="http://schemas.microsoft.com/office/drawing/2014/main" id="{1824C833-91FF-B647-84F3-BCF9B84BA6F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25205" y="224777"/>
            <a:ext cx="947875" cy="566829"/>
          </a:xfrm>
          <a:prstGeom prst="rect">
            <a:avLst/>
          </a:prstGeom>
        </p:spPr>
      </p:pic>
      <p:pic>
        <p:nvPicPr>
          <p:cNvPr id="19" name="Picture 18">
            <a:extLst>
              <a:ext uri="{FF2B5EF4-FFF2-40B4-BE49-F238E27FC236}">
                <a16:creationId xmlns:a16="http://schemas.microsoft.com/office/drawing/2014/main" id="{09DB9527-7B22-7D4A-A1B7-8DB439DC0A8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05120" y="5979900"/>
            <a:ext cx="1429370" cy="852767"/>
          </a:xfrm>
          <a:prstGeom prst="rect">
            <a:avLst/>
          </a:prstGeom>
        </p:spPr>
      </p:pic>
    </p:spTree>
    <p:extLst>
      <p:ext uri="{BB962C8B-B14F-4D97-AF65-F5344CB8AC3E}">
        <p14:creationId xmlns:p14="http://schemas.microsoft.com/office/powerpoint/2010/main" val="18689554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335173" y="674931"/>
            <a:ext cx="3950224" cy="1266987"/>
          </a:xfrm>
        </p:spPr>
        <p:txBody>
          <a:bodyPr/>
          <a:lstStyle>
            <a:lvl1pPr algn="l">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1478056" y="2125046"/>
            <a:ext cx="6946900" cy="5159375"/>
          </a:xfrm>
        </p:spPr>
        <p:txBody>
          <a:bodyPr/>
          <a:lstStyle/>
          <a:p>
            <a:endParaRPr lang="en-US" dirty="0"/>
          </a:p>
        </p:txBody>
      </p:sp>
      <p:pic>
        <p:nvPicPr>
          <p:cNvPr id="16" name="Picture 15" descr="A close up of a logo&#10;&#10;Description automatically generated">
            <a:extLst>
              <a:ext uri="{FF2B5EF4-FFF2-40B4-BE49-F238E27FC236}">
                <a16:creationId xmlns:a16="http://schemas.microsoft.com/office/drawing/2014/main" id="{B52FB25D-CC62-4144-AA91-B692B26DA1D5}"/>
              </a:ext>
            </a:extLst>
          </p:cNvPr>
          <p:cNvPicPr>
            <a:picLocks noChangeAspect="1"/>
          </p:cNvPicPr>
          <p:nvPr userDrawn="1"/>
        </p:nvPicPr>
        <p:blipFill>
          <a:blip r:embed="rId2" cstate="screen">
            <a:alphaModFix amt="40000"/>
            <a:extLst>
              <a:ext uri="{28A0092B-C50C-407E-A947-70E740481C1C}">
                <a14:useLocalDpi xmlns:a14="http://schemas.microsoft.com/office/drawing/2010/main"/>
              </a:ext>
            </a:extLst>
          </a:blip>
          <a:stretch>
            <a:fillRect/>
          </a:stretch>
        </p:blipFill>
        <p:spPr>
          <a:xfrm>
            <a:off x="0" y="3149797"/>
            <a:ext cx="9656118" cy="9634684"/>
          </a:xfrm>
          <a:prstGeom prst="rect">
            <a:avLst/>
          </a:prstGeom>
        </p:spPr>
      </p:pic>
      <p:sp>
        <p:nvSpPr>
          <p:cNvPr id="13" name="Text Placeholder 11">
            <a:extLst>
              <a:ext uri="{FF2B5EF4-FFF2-40B4-BE49-F238E27FC236}">
                <a16:creationId xmlns:a16="http://schemas.microsoft.com/office/drawing/2014/main" id="{B20833CB-9451-0F40-A1B8-5052C5B5E227}"/>
              </a:ext>
            </a:extLst>
          </p:cNvPr>
          <p:cNvSpPr>
            <a:spLocks noGrp="1"/>
          </p:cNvSpPr>
          <p:nvPr>
            <p:ph type="body" sz="quarter" idx="14" hasCustomPrompt="1"/>
          </p:nvPr>
        </p:nvSpPr>
        <p:spPr>
          <a:xfrm>
            <a:off x="365242" y="2783541"/>
            <a:ext cx="2882926" cy="1419969"/>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err="1">
                <a:effectLst/>
                <a:latin typeface="Arial" panose="020B0604020202020204" pitchFamily="34" charset="0"/>
              </a:rPr>
              <a:t>DiscIn</a:t>
            </a:r>
            <a:r>
              <a:rPr lang="en-GB" b="1" dirty="0">
                <a:effectLst/>
                <a:latin typeface="Arial" panose="020B0604020202020204" pitchFamily="34" charset="0"/>
              </a:rPr>
              <a:t> a different coloured pen, </a:t>
            </a:r>
            <a:endParaRPr lang="en-GB" dirty="0">
              <a:effectLst/>
              <a:latin typeface="Arial" panose="020B0604020202020204" pitchFamily="34" charset="0"/>
            </a:endParaRPr>
          </a:p>
        </p:txBody>
      </p:sp>
      <p:sp>
        <p:nvSpPr>
          <p:cNvPr id="17" name="Text Placeholder 11">
            <a:extLst>
              <a:ext uri="{FF2B5EF4-FFF2-40B4-BE49-F238E27FC236}">
                <a16:creationId xmlns:a16="http://schemas.microsoft.com/office/drawing/2014/main" id="{4D5D77BB-F6F3-BB45-8E10-F3A61F69C1BE}"/>
              </a:ext>
            </a:extLst>
          </p:cNvPr>
          <p:cNvSpPr>
            <a:spLocks noGrp="1"/>
          </p:cNvSpPr>
          <p:nvPr>
            <p:ph type="body" sz="quarter" idx="29" hasCustomPrompt="1"/>
          </p:nvPr>
        </p:nvSpPr>
        <p:spPr>
          <a:xfrm>
            <a:off x="8021963" y="2762653"/>
            <a:ext cx="3524043" cy="238877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r>
              <a:rPr lang="en-GB" dirty="0">
                <a:effectLst/>
                <a:latin typeface="Arial" panose="020B0604020202020204" pitchFamily="34" charset="0"/>
              </a:rPr>
              <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sp>
        <p:nvSpPr>
          <p:cNvPr id="15" name="Rectangle 14">
            <a:extLst>
              <a:ext uri="{FF2B5EF4-FFF2-40B4-BE49-F238E27FC236}">
                <a16:creationId xmlns:a16="http://schemas.microsoft.com/office/drawing/2014/main" id="{AC9B6697-9361-2045-9B79-7E551CF90172}"/>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Slide Number Placeholder 5">
            <a:extLst>
              <a:ext uri="{FF2B5EF4-FFF2-40B4-BE49-F238E27FC236}">
                <a16:creationId xmlns:a16="http://schemas.microsoft.com/office/drawing/2014/main" id="{9FF5397A-BAAD-2C44-A179-C588339FCA9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9" name="Picture 18">
            <a:extLst>
              <a:ext uri="{FF2B5EF4-FFF2-40B4-BE49-F238E27FC236}">
                <a16:creationId xmlns:a16="http://schemas.microsoft.com/office/drawing/2014/main" id="{47B2D254-53EC-0544-B09D-A3D6C483876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2460407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95661E-A6CC-A247-8CE5-4B4F5A181524}"/>
              </a:ext>
            </a:extLst>
          </p:cNvPr>
          <p:cNvSpPr>
            <a:spLocks noGrp="1"/>
          </p:cNvSpPr>
          <p:nvPr>
            <p:ph type="title"/>
          </p:nvPr>
        </p:nvSpPr>
        <p:spPr>
          <a:xfrm>
            <a:off x="838200" y="681037"/>
            <a:ext cx="10515600" cy="724639"/>
          </a:xfrm>
          <a:prstGeom prst="rect">
            <a:avLst/>
          </a:prstGeom>
        </p:spPr>
        <p:txBody>
          <a:bodyPr vert="horz" wrap="square" lIns="0" tIns="0" rIns="0" bIns="0" rtlCol="0" anchor="t" anchorCtr="0">
            <a:no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F01B2113-EAA7-DC4A-8BD3-9E416DD4ECE9}"/>
              </a:ext>
            </a:extLst>
          </p:cNvPr>
          <p:cNvSpPr>
            <a:spLocks noGrp="1"/>
          </p:cNvSpPr>
          <p:nvPr>
            <p:ph type="body" idx="1"/>
          </p:nvPr>
        </p:nvSpPr>
        <p:spPr>
          <a:xfrm>
            <a:off x="838200" y="1825625"/>
            <a:ext cx="10515600" cy="4351338"/>
          </a:xfrm>
          <a:prstGeom prst="rect">
            <a:avLst/>
          </a:prstGeom>
        </p:spPr>
        <p:txBody>
          <a:bodyPr vert="horz" wrap="square" lIns="0" tIns="0" rIns="0" bIns="0" rtlCol="0" anchor="t" anchorCtr="0">
            <a:noAutofit/>
          </a:bodyPr>
          <a:lstStyle/>
          <a:p>
            <a:pPr lvl="0"/>
            <a:r>
              <a:rPr lang="en-GB" dirty="0"/>
              <a:t>Click to edit Master text styles</a:t>
            </a:r>
          </a:p>
          <a:p>
            <a:pPr lvl="1"/>
            <a:r>
              <a:rPr lang="en-GB" dirty="0"/>
              <a:t>Second level</a:t>
            </a:r>
          </a:p>
          <a:p>
            <a:pPr lvl="2"/>
            <a:r>
              <a:rPr lang="en-GB" dirty="0"/>
              <a:t>Teachers Font</a:t>
            </a:r>
          </a:p>
        </p:txBody>
      </p:sp>
      <p:sp>
        <p:nvSpPr>
          <p:cNvPr id="4" name="Date Placeholder 3">
            <a:extLst>
              <a:ext uri="{FF2B5EF4-FFF2-40B4-BE49-F238E27FC236}">
                <a16:creationId xmlns:a16="http://schemas.microsoft.com/office/drawing/2014/main" id="{5AAB5AF8-DB23-5041-BBAB-8ED9CBB913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7FF7B830-60FA-144A-9962-95BB97BCD7B9}" type="datetimeFigureOut">
              <a:rPr lang="en-US" smtClean="0"/>
              <a:pPr/>
              <a:t>2/6/2021</a:t>
            </a:fld>
            <a:endParaRPr lang="en-US"/>
          </a:p>
        </p:txBody>
      </p:sp>
      <p:sp>
        <p:nvSpPr>
          <p:cNvPr id="5" name="Footer Placeholder 4">
            <a:extLst>
              <a:ext uri="{FF2B5EF4-FFF2-40B4-BE49-F238E27FC236}">
                <a16:creationId xmlns:a16="http://schemas.microsoft.com/office/drawing/2014/main" id="{469919D4-E06C-B045-8A76-DB79B9E69C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FA155A0B-E151-A041-B075-72DB7E1047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C9001D0E-28B2-3D47-82E3-4133A2ED90BF}" type="slidenum">
              <a:rPr lang="en-US" smtClean="0"/>
              <a:pPr/>
              <a:t>‹#›</a:t>
            </a:fld>
            <a:endParaRPr lang="en-US"/>
          </a:p>
        </p:txBody>
      </p:sp>
    </p:spTree>
    <p:extLst>
      <p:ext uri="{BB962C8B-B14F-4D97-AF65-F5344CB8AC3E}">
        <p14:creationId xmlns:p14="http://schemas.microsoft.com/office/powerpoint/2010/main" val="2726306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4" r:id="rId3"/>
    <p:sldLayoutId id="2147483651" r:id="rId4"/>
    <p:sldLayoutId id="2147483688" r:id="rId5"/>
    <p:sldLayoutId id="2147483689" r:id="rId6"/>
    <p:sldLayoutId id="2147483653" r:id="rId7"/>
    <p:sldLayoutId id="2147483690" r:id="rId8"/>
    <p:sldLayoutId id="2147483691" r:id="rId9"/>
    <p:sldLayoutId id="2147483692" r:id="rId10"/>
    <p:sldLayoutId id="2147483693" r:id="rId11"/>
    <p:sldLayoutId id="2147483694" r:id="rId12"/>
    <p:sldLayoutId id="2147483695" r:id="rId13"/>
    <p:sldLayoutId id="2147483657" r:id="rId14"/>
    <p:sldLayoutId id="2147483696" r:id="rId15"/>
    <p:sldLayoutId id="2147483697" r:id="rId16"/>
    <p:sldLayoutId id="2147483698" r:id="rId17"/>
    <p:sldLayoutId id="2147483665" r:id="rId18"/>
    <p:sldLayoutId id="2147483677" r:id="rId19"/>
    <p:sldLayoutId id="2147483652" r:id="rId20"/>
    <p:sldLayoutId id="2147483678" r:id="rId21"/>
    <p:sldLayoutId id="2147483679" r:id="rId22"/>
    <p:sldLayoutId id="2147483680" r:id="rId23"/>
    <p:sldLayoutId id="2147483681" r:id="rId24"/>
    <p:sldLayoutId id="2147483685" r:id="rId25"/>
    <p:sldLayoutId id="2147483682" r:id="rId26"/>
    <p:sldLayoutId id="2147483683" r:id="rId27"/>
    <p:sldLayoutId id="2147483684" r:id="rId28"/>
    <p:sldLayoutId id="2147483663" r:id="rId29"/>
    <p:sldLayoutId id="2147483687" r:id="rId30"/>
    <p:sldLayoutId id="2147483699" r:id="rId31"/>
  </p:sldLayoutIdLst>
  <p:txStyles>
    <p:titleStyle>
      <a:lvl1pPr algn="l" defTabSz="914400" rtl="0" eaLnBrk="1" latinLnBrk="0" hangingPunct="1">
        <a:lnSpc>
          <a:spcPct val="90000"/>
        </a:lnSpc>
        <a:spcBef>
          <a:spcPct val="0"/>
        </a:spcBef>
        <a:buNone/>
        <a:defRPr sz="5500" b="1" i="0" kern="120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3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jpg"/></Relationships>
</file>

<file path=ppt/slides/_rels/slide2.xml.rels><?xml version="1.0" encoding="UTF-8" standalone="yes"?>
<Relationships xmlns="http://schemas.openxmlformats.org/package/2006/relationships"><Relationship Id="rId3" Type="http://schemas.openxmlformats.org/officeDocument/2006/relationships/hyperlink" Target="https://www.minded.org.uk/Component/Details/445706"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she-association.org.uk/curriculum-and-resources/resources/every-mind-matters-teaching-resource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pshe-association.org.uk/curriculum-and-resources/resources/every-mind-matters-teaching-resource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33.jpg"/><Relationship Id="rId4" Type="http://schemas.openxmlformats.org/officeDocument/2006/relationships/image" Target="../media/image29.jpg"/></Relationships>
</file>

<file path=ppt/slides/_rels/slide6.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33.jpg"/><Relationship Id="rId5" Type="http://schemas.openxmlformats.org/officeDocument/2006/relationships/image" Target="../media/image29.jpg"/><Relationship Id="rId4" Type="http://schemas.openxmlformats.org/officeDocument/2006/relationships/image" Target="../media/image35.png"/></Relationships>
</file>

<file path=ppt/slides/_rels/slide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8.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33.jpg"/><Relationship Id="rId5" Type="http://schemas.openxmlformats.org/officeDocument/2006/relationships/image" Target="../media/image29.jpg"/><Relationship Id="rId4" Type="http://schemas.openxmlformats.org/officeDocument/2006/relationships/image" Target="../media/image36.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9.xml"/><Relationship Id="rId5" Type="http://schemas.openxmlformats.org/officeDocument/2006/relationships/image" Target="../media/image33.jpg"/><Relationship Id="rId4" Type="http://schemas.openxmlformats.org/officeDocument/2006/relationships/image" Target="../media/image29.jp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10.xml"/><Relationship Id="rId5" Type="http://schemas.openxmlformats.org/officeDocument/2006/relationships/image" Target="../media/image33.jp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33.jpg"/><Relationship Id="rId4" Type="http://schemas.openxmlformats.org/officeDocument/2006/relationships/image" Target="../media/image29.jpg"/></Relationships>
</file>

<file path=ppt/slides/_rels/slide12.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3.jpg"/><Relationship Id="rId5" Type="http://schemas.openxmlformats.org/officeDocument/2006/relationships/image" Target="../media/image29.jpg"/><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33.jp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29.jpg"/><Relationship Id="rId5" Type="http://schemas.openxmlformats.org/officeDocument/2006/relationships/image" Target="../media/image42.emf"/><Relationship Id="rId4" Type="http://schemas.openxmlformats.org/officeDocument/2006/relationships/hyperlink" Target="https://bcove.video/2LqyUDq"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4.xml"/><Relationship Id="rId1" Type="http://schemas.openxmlformats.org/officeDocument/2006/relationships/slideLayout" Target="../slideLayouts/slideLayout31.xml"/><Relationship Id="rId4" Type="http://schemas.openxmlformats.org/officeDocument/2006/relationships/image" Target="../media/image33.jp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33.jpg"/><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image" Target="../media/image29.jpg"/><Relationship Id="rId5" Type="http://schemas.openxmlformats.org/officeDocument/2006/relationships/image" Target="../media/image42.emf"/><Relationship Id="rId4" Type="http://schemas.openxmlformats.org/officeDocument/2006/relationships/hyperlink" Target="https://bcove.video/2LqyUDq"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33.jpg"/></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16.xml"/><Relationship Id="rId5" Type="http://schemas.openxmlformats.org/officeDocument/2006/relationships/image" Target="../media/image33.jpg"/><Relationship Id="rId4" Type="http://schemas.openxmlformats.org/officeDocument/2006/relationships/image" Target="../media/image29.jpg"/></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1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19.xml"/><Relationship Id="rId1" Type="http://schemas.openxmlformats.org/officeDocument/2006/relationships/slideLayout" Target="../slideLayouts/slideLayout9.xml"/><Relationship Id="rId6" Type="http://schemas.openxmlformats.org/officeDocument/2006/relationships/image" Target="../media/image33.jpg"/><Relationship Id="rId5" Type="http://schemas.openxmlformats.org/officeDocument/2006/relationships/image" Target="../media/image29.jpg"/><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0.xml"/><Relationship Id="rId1" Type="http://schemas.openxmlformats.org/officeDocument/2006/relationships/slideLayout" Target="../slideLayouts/slideLayout29.xml"/><Relationship Id="rId5" Type="http://schemas.openxmlformats.org/officeDocument/2006/relationships/image" Target="../media/image33.jpg"/><Relationship Id="rId4" Type="http://schemas.openxmlformats.org/officeDocument/2006/relationships/image" Target="../media/image29.jp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781ED49-C9FA-4A91-BE80-6CF7736D4F04}"/>
              </a:ext>
            </a:extLst>
          </p:cNvPr>
          <p:cNvSpPr/>
          <p:nvPr/>
        </p:nvSpPr>
        <p:spPr>
          <a:xfrm>
            <a:off x="0" y="0"/>
            <a:ext cx="12192000" cy="4538949"/>
          </a:xfrm>
          <a:prstGeom prst="rect">
            <a:avLst/>
          </a:prstGeom>
          <a:gradFill>
            <a:gsLst>
              <a:gs pos="66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935796F-C079-F145-8957-E44431042DD7}"/>
              </a:ext>
            </a:extLst>
          </p:cNvPr>
          <p:cNvSpPr>
            <a:spLocks noGrp="1"/>
          </p:cNvSpPr>
          <p:nvPr>
            <p:ph type="ctrTitle"/>
          </p:nvPr>
        </p:nvSpPr>
        <p:spPr>
          <a:xfrm>
            <a:off x="1217603" y="2554737"/>
            <a:ext cx="5762220" cy="1415067"/>
          </a:xfrm>
        </p:spPr>
        <p:txBody>
          <a:bodyPr/>
          <a:lstStyle/>
          <a:p>
            <a:r>
              <a:rPr lang="en-US" sz="16000" dirty="0"/>
              <a:t>Sleep</a:t>
            </a:r>
          </a:p>
        </p:txBody>
      </p:sp>
      <p:pic>
        <p:nvPicPr>
          <p:cNvPr id="6" name="Picture Placeholder 5" descr="Young girl with plaits laughing">
            <a:extLst>
              <a:ext uri="{FF2B5EF4-FFF2-40B4-BE49-F238E27FC236}">
                <a16:creationId xmlns:a16="http://schemas.microsoft.com/office/drawing/2014/main" id="{DE52ABAE-3572-B14A-A79A-3EF904D36150}"/>
              </a:ext>
            </a:extLst>
          </p:cNvPr>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p:blipFill>
        <p:spPr>
          <a:xfrm>
            <a:off x="4660905" y="204676"/>
            <a:ext cx="7007224" cy="6653324"/>
          </a:xfrm>
        </p:spPr>
      </p:pic>
      <p:pic>
        <p:nvPicPr>
          <p:cNvPr id="4" name="Picture 3" descr="Diagram&#10;&#10;Description automatically generated with medium confidence">
            <a:extLst>
              <a:ext uri="{FF2B5EF4-FFF2-40B4-BE49-F238E27FC236}">
                <a16:creationId xmlns:a16="http://schemas.microsoft.com/office/drawing/2014/main" id="{7EAF5BD6-99E3-40AD-B5AB-DA2CBA57CB9C}"/>
              </a:ext>
            </a:extLst>
          </p:cNvPr>
          <p:cNvPicPr>
            <a:picLocks noChangeAspect="1"/>
          </p:cNvPicPr>
          <p:nvPr/>
        </p:nvPicPr>
        <p:blipFill>
          <a:blip r:embed="rId4"/>
          <a:stretch>
            <a:fillRect/>
          </a:stretch>
        </p:blipFill>
        <p:spPr>
          <a:xfrm>
            <a:off x="194666" y="204677"/>
            <a:ext cx="1829344" cy="760092"/>
          </a:xfrm>
          <a:prstGeom prst="homePlate">
            <a:avLst>
              <a:gd name="adj" fmla="val 29264"/>
            </a:avLst>
          </a:prstGeom>
        </p:spPr>
      </p:pic>
      <p:pic>
        <p:nvPicPr>
          <p:cNvPr id="7" name="Picture 6" descr="Logo, company name&#10;&#10;Description automatically generated">
            <a:extLst>
              <a:ext uri="{FF2B5EF4-FFF2-40B4-BE49-F238E27FC236}">
                <a16:creationId xmlns:a16="http://schemas.microsoft.com/office/drawing/2014/main" id="{9E14C14F-2DBA-447B-95B1-366FC2127FF1}"/>
              </a:ext>
            </a:extLst>
          </p:cNvPr>
          <p:cNvPicPr>
            <a:picLocks noChangeAspect="1"/>
          </p:cNvPicPr>
          <p:nvPr/>
        </p:nvPicPr>
        <p:blipFill rotWithShape="1">
          <a:blip r:embed="rId5"/>
          <a:srcRect b="23578"/>
          <a:stretch/>
        </p:blipFill>
        <p:spPr>
          <a:xfrm>
            <a:off x="5646518" y="204676"/>
            <a:ext cx="898964" cy="753982"/>
          </a:xfrm>
          <a:prstGeom prst="rect">
            <a:avLst/>
          </a:prstGeom>
        </p:spPr>
      </p:pic>
      <p:pic>
        <p:nvPicPr>
          <p:cNvPr id="1026" name="Picture 2" descr="NHS logo and symbol, meaning, history, PNG">
            <a:extLst>
              <a:ext uri="{FF2B5EF4-FFF2-40B4-BE49-F238E27FC236}">
                <a16:creationId xmlns:a16="http://schemas.microsoft.com/office/drawing/2014/main" id="{1072FEC7-3B23-4AD8-BF2F-C91CB95D83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29581" y="335814"/>
            <a:ext cx="1079654" cy="493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986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6A15AF1-9096-284A-BDBC-09407D367CFB}"/>
              </a:ext>
            </a:extLst>
          </p:cNvPr>
          <p:cNvSpPr>
            <a:spLocks noGrp="1"/>
          </p:cNvSpPr>
          <p:nvPr>
            <p:ph type="title"/>
          </p:nvPr>
        </p:nvSpPr>
        <p:spPr/>
        <p:txBody>
          <a:bodyPr/>
          <a:lstStyle/>
          <a:p>
            <a:r>
              <a:rPr lang="en-US" dirty="0"/>
              <a:t>Overview</a:t>
            </a:r>
          </a:p>
        </p:txBody>
      </p:sp>
      <p:sp>
        <p:nvSpPr>
          <p:cNvPr id="5" name="Text Placeholder 4">
            <a:extLst>
              <a:ext uri="{FF2B5EF4-FFF2-40B4-BE49-F238E27FC236}">
                <a16:creationId xmlns:a16="http://schemas.microsoft.com/office/drawing/2014/main" id="{B5693F19-CED9-9F4D-92B0-B3D4C0DBEE16}"/>
              </a:ext>
            </a:extLst>
          </p:cNvPr>
          <p:cNvSpPr>
            <a:spLocks noGrp="1"/>
          </p:cNvSpPr>
          <p:nvPr>
            <p:ph type="body" sz="quarter" idx="12"/>
          </p:nvPr>
        </p:nvSpPr>
        <p:spPr>
          <a:xfrm>
            <a:off x="348711" y="1218747"/>
            <a:ext cx="11150562" cy="4610554"/>
          </a:xfrm>
          <a:noFill/>
          <a:ln>
            <a:noFill/>
          </a:ln>
        </p:spPr>
        <p:txBody>
          <a:bodyPr/>
          <a:lstStyle/>
          <a:p>
            <a:r>
              <a:rPr lang="en-GB" dirty="0"/>
              <a:t>Pupils explore what it means to have good sleep, what this may look like physically and how someone who has slept well might behave and feel. Pupils will learn about the benefits of good sleep to the body and think about different actions they can take to regularly get good quality sleep.</a:t>
            </a:r>
          </a:p>
          <a:p>
            <a:r>
              <a:rPr lang="en-GB" sz="1800" b="1" dirty="0"/>
              <a:t>Recommended age group</a:t>
            </a:r>
          </a:p>
          <a:p>
            <a:r>
              <a:rPr lang="en-GB" dirty="0"/>
              <a:t>Education providers for ages 10-11 (Year 6)</a:t>
            </a:r>
          </a:p>
          <a:p>
            <a:r>
              <a:rPr lang="en-GB" sz="1800" b="1" dirty="0"/>
              <a:t>Time</a:t>
            </a:r>
          </a:p>
          <a:p>
            <a:r>
              <a:rPr lang="en-GB" dirty="0"/>
              <a:t>60 minutes approximately</a:t>
            </a:r>
          </a:p>
          <a:p>
            <a:r>
              <a:rPr lang="en-GB" sz="1800" b="1" dirty="0"/>
              <a:t>Preparation</a:t>
            </a:r>
          </a:p>
          <a:p>
            <a:r>
              <a:rPr lang="en-GB" dirty="0"/>
              <a:t>Before delivering the lesson:</a:t>
            </a:r>
          </a:p>
          <a:p>
            <a:pPr marL="285750" indent="-285750">
              <a:buFont typeface="Arial" panose="020B0604020202020204" pitchFamily="34" charset="0"/>
              <a:buChar char="•"/>
            </a:pPr>
            <a:r>
              <a:rPr lang="en-GB" dirty="0"/>
              <a:t>familiarise yourself with the film content on slides 13 and 15 of this PowerPoint</a:t>
            </a:r>
          </a:p>
          <a:p>
            <a:pPr marL="285750" indent="-285750">
              <a:buFont typeface="Arial" panose="020B0604020202020204" pitchFamily="34" charset="0"/>
              <a:buChar char="•"/>
            </a:pPr>
            <a:r>
              <a:rPr lang="en-GB" dirty="0"/>
              <a:t>read through the classroom tips on slide 3</a:t>
            </a:r>
          </a:p>
          <a:p>
            <a:pPr marL="285750" indent="-285750">
              <a:buFont typeface="Arial" panose="020B0604020202020204" pitchFamily="34" charset="0"/>
              <a:buChar char="•"/>
            </a:pPr>
            <a:r>
              <a:rPr lang="en-GB" dirty="0"/>
              <a:t>consider cross-curricular links</a:t>
            </a:r>
          </a:p>
          <a:p>
            <a:r>
              <a:rPr lang="en-GB" sz="1800" b="1" dirty="0"/>
              <a:t>Resources</a:t>
            </a:r>
          </a:p>
          <a:p>
            <a:pPr marL="285750" indent="-285750">
              <a:buFont typeface="Arial" panose="020B0604020202020204" pitchFamily="34" charset="0"/>
              <a:buChar char="•"/>
            </a:pPr>
            <a:r>
              <a:rPr lang="en-NZ" dirty="0"/>
              <a:t>PowerPoint presentation</a:t>
            </a:r>
          </a:p>
          <a:p>
            <a:pPr marL="285750" indent="-285750">
              <a:buFont typeface="Arial" panose="020B0604020202020204" pitchFamily="34" charset="0"/>
              <a:buChar char="•"/>
            </a:pPr>
            <a:r>
              <a:rPr lang="en-NZ" dirty="0"/>
              <a:t>blank A4 paper and pencils, colouring pencils or pens</a:t>
            </a:r>
          </a:p>
          <a:p>
            <a:pPr marL="285750" indent="-285750">
              <a:buFont typeface="Arial" panose="020B0604020202020204" pitchFamily="34" charset="0"/>
              <a:buChar char="•"/>
            </a:pPr>
            <a:r>
              <a:rPr lang="en-NZ" dirty="0"/>
              <a:t>action plan template (slide 16), optional</a:t>
            </a:r>
          </a:p>
          <a:p>
            <a:r>
              <a:rPr lang="en-NZ" sz="1800" b="1" dirty="0"/>
              <a:t>Key vocabulary</a:t>
            </a:r>
            <a:endParaRPr lang="en-NZ" sz="1800" dirty="0"/>
          </a:p>
          <a:p>
            <a:r>
              <a:rPr lang="en-NZ" dirty="0"/>
              <a:t>Sleep, good quality, poor quality, rest, health, mood (feelings), </a:t>
            </a:r>
            <a:br>
              <a:rPr lang="en-NZ" dirty="0"/>
            </a:br>
            <a:r>
              <a:rPr lang="en-NZ" dirty="0"/>
              <a:t>recovery (feeling better), memory (remembering) and routine (usual) </a:t>
            </a:r>
          </a:p>
          <a:p>
            <a:r>
              <a:rPr lang="en-NZ" sz="1800" b="1" dirty="0"/>
              <a:t>Follow up</a:t>
            </a:r>
            <a:endParaRPr lang="en-NZ" sz="1800" dirty="0"/>
          </a:p>
          <a:p>
            <a:r>
              <a:rPr lang="en-NZ" dirty="0"/>
              <a:t>You may wish to extend pupils’ learning with one of the extended </a:t>
            </a:r>
            <a:br>
              <a:rPr lang="en-NZ" dirty="0"/>
            </a:br>
            <a:r>
              <a:rPr lang="en-NZ" dirty="0"/>
              <a:t>learning projects on slide 21.</a:t>
            </a:r>
          </a:p>
          <a:p>
            <a:r>
              <a:rPr lang="en-GB" dirty="0"/>
              <a:t>Visit </a:t>
            </a:r>
            <a:r>
              <a:rPr lang="en-GB" b="1" dirty="0" err="1">
                <a:hlinkClick r:id="rId3">
                  <a:extLst>
                    <a:ext uri="{A12FA001-AC4F-418D-AE19-62706E023703}">
                      <ahyp:hlinkClr xmlns:ahyp="http://schemas.microsoft.com/office/drawing/2018/hyperlinkcolor" xmlns="" val="tx"/>
                    </a:ext>
                  </a:extLst>
                </a:hlinkClick>
              </a:rPr>
              <a:t>MindEd</a:t>
            </a:r>
            <a:r>
              <a:rPr lang="en-GB" dirty="0"/>
              <a:t> for further reading for teachers, parents or carers </a:t>
            </a:r>
            <a:br>
              <a:rPr lang="en-GB" dirty="0"/>
            </a:br>
            <a:r>
              <a:rPr lang="en-GB" dirty="0"/>
              <a:t>on sleep in young people. You may need to sign up to access this item.</a:t>
            </a:r>
            <a:endParaRPr lang="en-NZ" dirty="0"/>
          </a:p>
          <a:p>
            <a:endParaRPr lang="en-NZ" dirty="0"/>
          </a:p>
        </p:txBody>
      </p:sp>
    </p:spTree>
    <p:extLst>
      <p:ext uri="{BB962C8B-B14F-4D97-AF65-F5344CB8AC3E}">
        <p14:creationId xmlns:p14="http://schemas.microsoft.com/office/powerpoint/2010/main" val="24216159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67BEB93-DFC8-F643-AA1A-20DE5D926EC4}"/>
              </a:ext>
            </a:extLst>
          </p:cNvPr>
          <p:cNvSpPr>
            <a:spLocks noGrp="1"/>
          </p:cNvSpPr>
          <p:nvPr>
            <p:ph type="title"/>
          </p:nvPr>
        </p:nvSpPr>
        <p:spPr/>
        <p:txBody>
          <a:bodyPr/>
          <a:lstStyle/>
          <a:p>
            <a:pPr rtl="0" eaLnBrk="1" latinLnBrk="0" hangingPunct="1"/>
            <a:r>
              <a:rPr lang="en-US" b="1" i="0" kern="1200" spc="0" dirty="0">
                <a:solidFill>
                  <a:srgbClr val="000000"/>
                </a:solidFill>
                <a:effectLst/>
              </a:rPr>
              <a:t>Classroom tips  </a:t>
            </a:r>
            <a:endParaRPr lang="en-GB" dirty="0">
              <a:effectLst/>
            </a:endParaRPr>
          </a:p>
        </p:txBody>
      </p:sp>
      <p:sp>
        <p:nvSpPr>
          <p:cNvPr id="3" name="Text Placeholder 2">
            <a:extLst>
              <a:ext uri="{FF2B5EF4-FFF2-40B4-BE49-F238E27FC236}">
                <a16:creationId xmlns:a16="http://schemas.microsoft.com/office/drawing/2014/main" id="{8573771C-7233-F240-BFFF-EA4A1AE1C8FD}"/>
              </a:ext>
            </a:extLst>
          </p:cNvPr>
          <p:cNvSpPr>
            <a:spLocks noGrp="1"/>
          </p:cNvSpPr>
          <p:nvPr>
            <p:ph type="body" sz="quarter" idx="12"/>
          </p:nvPr>
        </p:nvSpPr>
        <p:spPr>
          <a:xfrm>
            <a:off x="348711" y="1333050"/>
            <a:ext cx="5491650" cy="4790167"/>
          </a:xfrm>
        </p:spPr>
        <p:txBody>
          <a:bodyPr numCol="1"/>
          <a:lstStyle/>
          <a:p>
            <a:r>
              <a:rPr lang="en-GB" sz="1800" b="1" dirty="0"/>
              <a:t>Climate for learning </a:t>
            </a:r>
            <a:endParaRPr lang="en-GB" sz="1800" dirty="0"/>
          </a:p>
          <a:p>
            <a:r>
              <a:rPr lang="en-GB" dirty="0"/>
              <a:t>Read through </a:t>
            </a:r>
            <a:r>
              <a:rPr lang="en-GB" b="1" dirty="0">
                <a:hlinkClick r:id="rId3">
                  <a:extLst>
                    <a:ext uri="{A12FA001-AC4F-418D-AE19-62706E023703}">
                      <ahyp:hlinkClr xmlns:ahyp="http://schemas.microsoft.com/office/drawing/2018/hyperlinkcolor" xmlns="" val="tx"/>
                    </a:ext>
                  </a:extLst>
                </a:hlinkClick>
              </a:rPr>
              <a:t>Guidance for Learning in a Safe Environment</a:t>
            </a:r>
            <a:r>
              <a:rPr lang="en-GB" dirty="0"/>
              <a:t>. </a:t>
            </a:r>
            <a:br>
              <a:rPr lang="en-GB" dirty="0"/>
            </a:br>
            <a:r>
              <a:rPr lang="en-GB" dirty="0"/>
              <a:t>This includes advice on: </a:t>
            </a:r>
          </a:p>
          <a:p>
            <a:pPr marL="285750" indent="-285750">
              <a:buFont typeface="Arial" panose="020B0604020202020204" pitchFamily="34" charset="0"/>
              <a:buChar char="•"/>
            </a:pPr>
            <a:r>
              <a:rPr lang="en-NZ" dirty="0"/>
              <a:t>developing and revisiting effective ground rules drawn up with pupils </a:t>
            </a:r>
          </a:p>
          <a:p>
            <a:pPr marL="285750" indent="-285750">
              <a:buFont typeface="Arial" panose="020B0604020202020204" pitchFamily="34" charset="0"/>
              <a:buChar char="•"/>
            </a:pPr>
            <a:r>
              <a:rPr lang="en-NZ" dirty="0"/>
              <a:t>familiarity with your school’s safeguarding policy and procedures, including Child Protection and other relevant policies </a:t>
            </a:r>
          </a:p>
          <a:p>
            <a:pPr marL="285750" indent="-285750">
              <a:buFont typeface="Arial" panose="020B0604020202020204" pitchFamily="34" charset="0"/>
              <a:buChar char="•"/>
            </a:pPr>
            <a:r>
              <a:rPr lang="en-NZ" dirty="0"/>
              <a:t>being prepared in case pupils make a disclosure </a:t>
            </a:r>
          </a:p>
          <a:p>
            <a:pPr marL="285750" indent="-285750">
              <a:buFont typeface="Arial" panose="020B0604020202020204" pitchFamily="34" charset="0"/>
              <a:buChar char="•"/>
            </a:pPr>
            <a:r>
              <a:rPr lang="en-NZ" dirty="0"/>
              <a:t>including and protecting vulnerable pupils </a:t>
            </a:r>
          </a:p>
          <a:p>
            <a:pPr marL="285750" indent="-285750">
              <a:buFont typeface="Arial" panose="020B0604020202020204" pitchFamily="34" charset="0"/>
              <a:buChar char="•"/>
            </a:pPr>
            <a:r>
              <a:rPr lang="en-NZ" dirty="0"/>
              <a:t>using distancing techniques so that pupils can discuss sensitive issues without being encouraged to make a disclosure </a:t>
            </a:r>
          </a:p>
          <a:p>
            <a:pPr marL="285750" indent="-285750">
              <a:buFont typeface="Arial" panose="020B0604020202020204" pitchFamily="34" charset="0"/>
              <a:buChar char="•"/>
            </a:pPr>
            <a:r>
              <a:rPr lang="en-NZ" dirty="0"/>
              <a:t>handling sensitive questions </a:t>
            </a:r>
          </a:p>
          <a:p>
            <a:pPr marL="285750" indent="-285750">
              <a:buFont typeface="Arial" panose="020B0604020202020204" pitchFamily="34" charset="0"/>
              <a:buChar char="•"/>
            </a:pPr>
            <a:r>
              <a:rPr lang="en-NZ" dirty="0"/>
              <a:t>involving pupils with special educational needs and disabilities (SEND) and/or autism</a:t>
            </a:r>
          </a:p>
        </p:txBody>
      </p:sp>
      <p:sp>
        <p:nvSpPr>
          <p:cNvPr id="6" name="Text Placeholder 2">
            <a:extLst>
              <a:ext uri="{FF2B5EF4-FFF2-40B4-BE49-F238E27FC236}">
                <a16:creationId xmlns:a16="http://schemas.microsoft.com/office/drawing/2014/main" id="{8573771C-7233-F240-BFFF-EA4A1AE1C8FD}"/>
              </a:ext>
            </a:extLst>
          </p:cNvPr>
          <p:cNvSpPr txBox="1">
            <a:spLocks/>
          </p:cNvSpPr>
          <p:nvPr/>
        </p:nvSpPr>
        <p:spPr>
          <a:xfrm>
            <a:off x="6160932" y="1360190"/>
            <a:ext cx="5491650" cy="4790167"/>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1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You may also wish to familiarise yourself with any schemes or offers available in your school, organisation or local area to support young people’s mental health which clearly links to the promotion of healthy sleep habits. Your local public health team or school nurse should be able to help signpost you to local sources of support.</a:t>
            </a:r>
            <a:endParaRPr lang="en-GB" sz="1800" b="1" dirty="0"/>
          </a:p>
          <a:p>
            <a:r>
              <a:rPr lang="en-GB" sz="1800" b="1" dirty="0"/>
              <a:t>Anonymous question box </a:t>
            </a:r>
          </a:p>
          <a:p>
            <a:r>
              <a:rPr lang="en-GB" dirty="0"/>
              <a:t>Place a question box or envelope somewhere in the classroom. </a:t>
            </a:r>
            <a:br>
              <a:rPr lang="en-GB" dirty="0"/>
            </a:br>
            <a:r>
              <a:rPr lang="en-GB" dirty="0"/>
              <a:t>Pupils write down any questions that occur to them during the </a:t>
            </a:r>
            <a:br>
              <a:rPr lang="en-GB" dirty="0"/>
            </a:br>
            <a:r>
              <a:rPr lang="en-GB" dirty="0"/>
              <a:t>lesson and submit them anonymously. You can address these questions in the next lesson.</a:t>
            </a:r>
          </a:p>
          <a:p>
            <a:endParaRPr lang="en-GB" dirty="0"/>
          </a:p>
        </p:txBody>
      </p:sp>
    </p:spTree>
    <p:extLst>
      <p:ext uri="{BB962C8B-B14F-4D97-AF65-F5344CB8AC3E}">
        <p14:creationId xmlns:p14="http://schemas.microsoft.com/office/powerpoint/2010/main" val="15136328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CEB50F8-21BA-0446-AAFD-39473CBB4C42}"/>
              </a:ext>
            </a:extLst>
          </p:cNvPr>
          <p:cNvSpPr>
            <a:spLocks noGrp="1"/>
          </p:cNvSpPr>
          <p:nvPr>
            <p:ph type="title"/>
          </p:nvPr>
        </p:nvSpPr>
        <p:spPr/>
        <p:txBody>
          <a:bodyPr/>
          <a:lstStyle/>
          <a:p>
            <a:pPr rtl="0" eaLnBrk="1" latinLnBrk="0" hangingPunct="1"/>
            <a:r>
              <a:rPr lang="en-GB" b="1" i="0" kern="1200" spc="0" dirty="0">
                <a:solidFill>
                  <a:srgbClr val="000000"/>
                </a:solidFill>
                <a:effectLst/>
              </a:rPr>
              <a:t>Social distancing</a:t>
            </a:r>
            <a:endParaRPr lang="en-GB" dirty="0">
              <a:effectLst/>
            </a:endParaRPr>
          </a:p>
        </p:txBody>
      </p:sp>
      <p:sp>
        <p:nvSpPr>
          <p:cNvPr id="3" name="Text Placeholder 2">
            <a:extLst>
              <a:ext uri="{FF2B5EF4-FFF2-40B4-BE49-F238E27FC236}">
                <a16:creationId xmlns:a16="http://schemas.microsoft.com/office/drawing/2014/main" id="{6782351D-A962-DA4D-BEE7-47F780303228}"/>
              </a:ext>
            </a:extLst>
          </p:cNvPr>
          <p:cNvSpPr>
            <a:spLocks noGrp="1"/>
          </p:cNvSpPr>
          <p:nvPr>
            <p:ph type="body" sz="quarter" idx="12"/>
          </p:nvPr>
        </p:nvSpPr>
        <p:spPr>
          <a:xfrm>
            <a:off x="337281" y="1200468"/>
            <a:ext cx="4871717" cy="4463596"/>
          </a:xfrm>
        </p:spPr>
        <p:txBody>
          <a:bodyPr numCol="1"/>
          <a:lstStyle/>
          <a:p>
            <a:r>
              <a:rPr lang="en-GB" sz="1800" b="1" dirty="0"/>
              <a:t>Preparation</a:t>
            </a:r>
            <a:endParaRPr lang="en-GB" sz="1800" dirty="0"/>
          </a:p>
          <a:p>
            <a:r>
              <a:rPr lang="en-NZ" dirty="0"/>
              <a:t>Returning to school and managing the changes that have come about in their lives because of Covid-19 will have posed many different challenges for young people. It will have affected every young person differently and it will be more important than ever before for pupils to have a safe space to explore their feelings and experience. </a:t>
            </a:r>
          </a:p>
          <a:p>
            <a:r>
              <a:rPr lang="en-NZ" dirty="0"/>
              <a:t>Reassure pupils that it’s normal to worry about the impact of Covid-19 and that everyone will have had different responses. For example, some may have experienced loneliness, while others may have enjoyed lockdown – for many, there will have been a mixture of different emotions</a:t>
            </a:r>
            <a:r>
              <a:rPr lang="en-GB" dirty="0"/>
              <a:t>.</a:t>
            </a:r>
          </a:p>
          <a:p>
            <a:r>
              <a:rPr lang="en-NZ" dirty="0"/>
              <a:t>There is clear guidance for teaching sensitive issues in the </a:t>
            </a:r>
            <a:r>
              <a:rPr lang="en-GB" b="1" dirty="0">
                <a:hlinkClick r:id="rId3">
                  <a:extLst>
                    <a:ext uri="{A12FA001-AC4F-418D-AE19-62706E023703}">
                      <ahyp:hlinkClr xmlns:ahyp="http://schemas.microsoft.com/office/drawing/2018/hyperlinkcolor" xmlns="" val="tx"/>
                    </a:ext>
                  </a:extLst>
                </a:hlinkClick>
              </a:rPr>
              <a:t>Guidance for Learning in a Safe Environment</a:t>
            </a:r>
            <a:r>
              <a:rPr lang="en-NZ" dirty="0"/>
              <a:t> document and it is important that this is read before delivering this lesson.</a:t>
            </a:r>
          </a:p>
        </p:txBody>
      </p:sp>
      <p:sp>
        <p:nvSpPr>
          <p:cNvPr id="5" name="Text Placeholder 2">
            <a:extLst>
              <a:ext uri="{FF2B5EF4-FFF2-40B4-BE49-F238E27FC236}">
                <a16:creationId xmlns:a16="http://schemas.microsoft.com/office/drawing/2014/main" id="{B739A398-806B-0D49-87D1-F77A8FAD5A4A}"/>
              </a:ext>
            </a:extLst>
          </p:cNvPr>
          <p:cNvSpPr txBox="1">
            <a:spLocks/>
          </p:cNvSpPr>
          <p:nvPr/>
        </p:nvSpPr>
        <p:spPr>
          <a:xfrm>
            <a:off x="5595081" y="1000284"/>
            <a:ext cx="6343490" cy="4857432"/>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1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NZ" sz="1800" b="1" dirty="0"/>
              <a:t>Adapting lessons to social distancing</a:t>
            </a:r>
          </a:p>
          <a:p>
            <a:r>
              <a:rPr lang="en-NZ" dirty="0"/>
              <a:t>Please refer to the Government guidelines and your own school’s advice.</a:t>
            </a:r>
          </a:p>
          <a:p>
            <a:r>
              <a:rPr lang="en-NZ" dirty="0"/>
              <a:t>Where pair or small group discussions aren’t possible, replace with personal reflections or individual contributions to whole class discussions.</a:t>
            </a:r>
          </a:p>
          <a:p>
            <a:r>
              <a:rPr lang="en-NZ" b="1" dirty="0"/>
              <a:t>Activity 1 (Slide 8): Why do we sleep? </a:t>
            </a:r>
          </a:p>
          <a:p>
            <a:r>
              <a:rPr lang="en-NZ" dirty="0"/>
              <a:t>This activity can be completed by pupils making individual notes or could be played as a whole class memory game where pupils are shown the infographics and then as a whole class they must work collectively to remember the key points which can be recorded by the teacher on the board.  The mini-speeches could be given to the whole class instead of small groups.</a:t>
            </a:r>
          </a:p>
          <a:p>
            <a:r>
              <a:rPr lang="en-NZ" b="1" dirty="0"/>
              <a:t>Activity 2 (Slide 13): Good quality sleep vs. poor quality sleep </a:t>
            </a:r>
          </a:p>
          <a:p>
            <a:r>
              <a:rPr lang="en-NZ" dirty="0"/>
              <a:t>It is recommended this is done as a whole class activity, with half the class covering good quality sleep and half covering poor quality sleep. Pupils could write or draw their ideas on mini-whiteboard and hold these up to give their feedback which could then be added to the board. </a:t>
            </a:r>
          </a:p>
          <a:p>
            <a:r>
              <a:rPr lang="en-NZ" b="1" dirty="0"/>
              <a:t>Activity 3 (Slide 15): The better sleep action plan  </a:t>
            </a:r>
          </a:p>
          <a:p>
            <a:r>
              <a:rPr lang="en-NZ" dirty="0"/>
              <a:t>This activity could be completed individually. Colouring pencils could be used to help pupils get creative.</a:t>
            </a:r>
          </a:p>
        </p:txBody>
      </p:sp>
    </p:spTree>
    <p:extLst>
      <p:ext uri="{BB962C8B-B14F-4D97-AF65-F5344CB8AC3E}">
        <p14:creationId xmlns:p14="http://schemas.microsoft.com/office/powerpoint/2010/main" val="19714666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6C953-4BCC-7C44-B419-9AAD261D352E}"/>
              </a:ext>
            </a:extLst>
          </p:cNvPr>
          <p:cNvSpPr>
            <a:spLocks noGrp="1"/>
          </p:cNvSpPr>
          <p:nvPr>
            <p:ph type="title"/>
          </p:nvPr>
        </p:nvSpPr>
        <p:spPr>
          <a:xfrm>
            <a:off x="375070" y="954831"/>
            <a:ext cx="4145280" cy="1266987"/>
          </a:xfrm>
        </p:spPr>
        <p:txBody>
          <a:bodyPr/>
          <a:lstStyle/>
          <a:p>
            <a:pPr algn="l">
              <a:lnSpc>
                <a:spcPts val="6000"/>
              </a:lnSpc>
            </a:pPr>
            <a:r>
              <a:rPr lang="en-GB" sz="6000" dirty="0">
                <a:solidFill>
                  <a:schemeClr val="tx1"/>
                </a:solidFill>
              </a:rPr>
              <a:t>What are we </a:t>
            </a:r>
            <a:br>
              <a:rPr lang="en-GB" sz="6000" dirty="0">
                <a:solidFill>
                  <a:schemeClr val="tx1"/>
                </a:solidFill>
              </a:rPr>
            </a:br>
            <a:r>
              <a:rPr lang="en-GB" sz="6000" dirty="0">
                <a:solidFill>
                  <a:schemeClr val="tx1"/>
                </a:solidFill>
              </a:rPr>
              <a:t>learning?</a:t>
            </a:r>
            <a:endParaRPr lang="en-US" sz="6000" dirty="0">
              <a:solidFill>
                <a:schemeClr val="tx1"/>
              </a:solidFill>
            </a:endParaRPr>
          </a:p>
        </p:txBody>
      </p:sp>
      <p:sp>
        <p:nvSpPr>
          <p:cNvPr id="17" name="Text Placeholder 3">
            <a:extLst>
              <a:ext uri="{FF2B5EF4-FFF2-40B4-BE49-F238E27FC236}">
                <a16:creationId xmlns:a16="http://schemas.microsoft.com/office/drawing/2014/main" id="{6BEE7F88-0ABF-824E-98CB-62347B2A504E}"/>
              </a:ext>
            </a:extLst>
          </p:cNvPr>
          <p:cNvSpPr txBox="1">
            <a:spLocks/>
          </p:cNvSpPr>
          <p:nvPr/>
        </p:nvSpPr>
        <p:spPr>
          <a:xfrm>
            <a:off x="7198624" y="1296091"/>
            <a:ext cx="4421875" cy="360268"/>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Learning objectives</a:t>
            </a:r>
            <a:endParaRPr lang="en-GB" dirty="0"/>
          </a:p>
        </p:txBody>
      </p:sp>
      <p:sp>
        <p:nvSpPr>
          <p:cNvPr id="18" name="Text Placeholder 4">
            <a:extLst>
              <a:ext uri="{FF2B5EF4-FFF2-40B4-BE49-F238E27FC236}">
                <a16:creationId xmlns:a16="http://schemas.microsoft.com/office/drawing/2014/main" id="{6B6A8E08-AB6D-674D-AE32-8EDDE4784533}"/>
              </a:ext>
            </a:extLst>
          </p:cNvPr>
          <p:cNvSpPr txBox="1">
            <a:spLocks/>
          </p:cNvSpPr>
          <p:nvPr/>
        </p:nvSpPr>
        <p:spPr>
          <a:xfrm>
            <a:off x="7198624" y="1845443"/>
            <a:ext cx="4421875" cy="1140586"/>
          </a:xfrm>
          <a:prstGeom prst="rect">
            <a:avLst/>
          </a:prstGeom>
        </p:spPr>
        <p:txBody>
          <a:bodyPr vert="horz" wrap="square" lIns="0" tIns="0" rIns="0" bIns="0" numCol="1" spcCol="540000" rtlCol="0" anchor="t" anchorCtr="0">
            <a:noAutofit/>
          </a:bodyPr>
          <a:lstStyle>
            <a:lvl1pPr marL="271463" marR="0" indent="-271463" algn="l" defTabSz="914400" rtl="0" eaLnBrk="1" fontAlgn="auto" latinLnBrk="0" hangingPunct="1">
              <a:lnSpc>
                <a:spcPts val="2300"/>
              </a:lnSpc>
              <a:spcBef>
                <a:spcPts val="1000"/>
              </a:spcBef>
              <a:spcAft>
                <a:spcPts val="0"/>
              </a:spcAft>
              <a:buClrTx/>
              <a:buSzTx/>
              <a:buFont typeface="Arial" panose="020B0604020202020204" pitchFamily="34" charset="0"/>
              <a:buChar char="•"/>
              <a:tabLst/>
              <a:defRPr lang="en-GB" sz="22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NZ" dirty="0"/>
              <a:t>We are exploring the benefits of good quality sleep and learning about actions we can take to get it.</a:t>
            </a:r>
          </a:p>
        </p:txBody>
      </p:sp>
      <p:sp>
        <p:nvSpPr>
          <p:cNvPr id="9" name="Text Placeholder 3">
            <a:extLst>
              <a:ext uri="{FF2B5EF4-FFF2-40B4-BE49-F238E27FC236}">
                <a16:creationId xmlns:a16="http://schemas.microsoft.com/office/drawing/2014/main" id="{24D5E6F9-2126-8845-B887-F0C09751EC6D}"/>
              </a:ext>
            </a:extLst>
          </p:cNvPr>
          <p:cNvSpPr txBox="1">
            <a:spLocks/>
          </p:cNvSpPr>
          <p:nvPr/>
        </p:nvSpPr>
        <p:spPr>
          <a:xfrm>
            <a:off x="7198625" y="1293744"/>
            <a:ext cx="4421875" cy="360268"/>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Learning outcomes</a:t>
            </a:r>
            <a:endParaRPr lang="en-GB" dirty="0"/>
          </a:p>
        </p:txBody>
      </p:sp>
      <p:sp>
        <p:nvSpPr>
          <p:cNvPr id="10" name="Text Placeholder 4">
            <a:extLst>
              <a:ext uri="{FF2B5EF4-FFF2-40B4-BE49-F238E27FC236}">
                <a16:creationId xmlns:a16="http://schemas.microsoft.com/office/drawing/2014/main" id="{66584B21-7738-A344-8FBD-8CA09EBBCBB9}"/>
              </a:ext>
            </a:extLst>
          </p:cNvPr>
          <p:cNvSpPr txBox="1">
            <a:spLocks/>
          </p:cNvSpPr>
          <p:nvPr/>
        </p:nvSpPr>
        <p:spPr>
          <a:xfrm>
            <a:off x="7198625" y="1843095"/>
            <a:ext cx="4421875" cy="3251773"/>
          </a:xfrm>
          <a:prstGeom prst="rect">
            <a:avLst/>
          </a:prstGeom>
        </p:spPr>
        <p:txBody>
          <a:bodyPr vert="horz" wrap="square" lIns="0" tIns="0" rIns="0" bIns="0" numCol="1" spcCol="540000" rtlCol="0" anchor="t" anchorCtr="0">
            <a:noAutofit/>
          </a:bodyPr>
          <a:lstStyle>
            <a:lvl1pPr marL="271463" marR="0" indent="-271463" algn="l" defTabSz="914400" rtl="0" eaLnBrk="1" fontAlgn="auto" latinLnBrk="0" hangingPunct="1">
              <a:lnSpc>
                <a:spcPts val="2300"/>
              </a:lnSpc>
              <a:spcBef>
                <a:spcPts val="1000"/>
              </a:spcBef>
              <a:spcAft>
                <a:spcPts val="0"/>
              </a:spcAft>
              <a:buClrTx/>
              <a:buSzTx/>
              <a:buFont typeface="Arial" panose="020B0604020202020204" pitchFamily="34" charset="0"/>
              <a:buChar char="•"/>
              <a:tabLst/>
              <a:defRPr lang="en-GB" sz="22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NZ" dirty="0"/>
              <a:t>We will be able to…</a:t>
            </a:r>
          </a:p>
          <a:p>
            <a:r>
              <a:rPr lang="en-NZ" dirty="0"/>
              <a:t>list some benefits of good quality sleep</a:t>
            </a:r>
          </a:p>
          <a:p>
            <a:r>
              <a:rPr lang="en-NZ" dirty="0"/>
              <a:t>explain how sleep can affect a young person’s wellbeing</a:t>
            </a:r>
          </a:p>
          <a:p>
            <a:r>
              <a:rPr lang="en-NZ" dirty="0"/>
              <a:t>describe actions a young person can take to help improve their quality of sleep</a:t>
            </a:r>
          </a:p>
        </p:txBody>
      </p:sp>
      <p:sp>
        <p:nvSpPr>
          <p:cNvPr id="15" name="Text Placeholder 3">
            <a:extLst>
              <a:ext uri="{FF2B5EF4-FFF2-40B4-BE49-F238E27FC236}">
                <a16:creationId xmlns:a16="http://schemas.microsoft.com/office/drawing/2014/main" id="{169B85C7-4C67-DC40-BEC6-2E3F2FEB1A7A}"/>
              </a:ext>
            </a:extLst>
          </p:cNvPr>
          <p:cNvSpPr txBox="1">
            <a:spLocks/>
          </p:cNvSpPr>
          <p:nvPr/>
        </p:nvSpPr>
        <p:spPr>
          <a:xfrm>
            <a:off x="7198625" y="1296091"/>
            <a:ext cx="4421875" cy="360268"/>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Key vocabulary</a:t>
            </a:r>
            <a:endParaRPr lang="en-GB" dirty="0"/>
          </a:p>
        </p:txBody>
      </p:sp>
      <p:sp>
        <p:nvSpPr>
          <p:cNvPr id="16" name="Text Placeholder 4">
            <a:extLst>
              <a:ext uri="{FF2B5EF4-FFF2-40B4-BE49-F238E27FC236}">
                <a16:creationId xmlns:a16="http://schemas.microsoft.com/office/drawing/2014/main" id="{33E66D54-70BB-CE46-96CB-375E97AC2F70}"/>
              </a:ext>
            </a:extLst>
          </p:cNvPr>
          <p:cNvSpPr txBox="1">
            <a:spLocks/>
          </p:cNvSpPr>
          <p:nvPr/>
        </p:nvSpPr>
        <p:spPr>
          <a:xfrm>
            <a:off x="7198627" y="1795912"/>
            <a:ext cx="4618307" cy="2782284"/>
          </a:xfrm>
          <a:prstGeom prst="rect">
            <a:avLst/>
          </a:prstGeom>
        </p:spPr>
        <p:txBody>
          <a:bodyPr vert="horz" wrap="square" lIns="0" tIns="0" rIns="0" bIns="0" numCol="2" spcCol="360000" rtlCol="0" anchor="t" anchorCtr="0">
            <a:noAutofit/>
          </a:bodyPr>
          <a:lstStyle>
            <a:lvl1pPr marL="271463" marR="0" indent="-271463" algn="l" defTabSz="914400" rtl="0" eaLnBrk="1" fontAlgn="auto" latinLnBrk="0" hangingPunct="1">
              <a:lnSpc>
                <a:spcPts val="2300"/>
              </a:lnSpc>
              <a:spcBef>
                <a:spcPts val="1000"/>
              </a:spcBef>
              <a:spcAft>
                <a:spcPts val="0"/>
              </a:spcAft>
              <a:buClrTx/>
              <a:buSzTx/>
              <a:buFont typeface="Arial" panose="020B0604020202020204" pitchFamily="34" charset="0"/>
              <a:buChar char="•"/>
              <a:tabLst/>
              <a:defRPr lang="en-GB" sz="22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sleep</a:t>
            </a:r>
          </a:p>
          <a:p>
            <a:r>
              <a:rPr lang="en-GB" dirty="0"/>
              <a:t>good quality</a:t>
            </a:r>
          </a:p>
          <a:p>
            <a:r>
              <a:rPr lang="en-GB" dirty="0"/>
              <a:t>poor quality</a:t>
            </a:r>
          </a:p>
          <a:p>
            <a:r>
              <a:rPr lang="en-GB" dirty="0"/>
              <a:t>rest</a:t>
            </a:r>
          </a:p>
          <a:p>
            <a:r>
              <a:rPr lang="en-GB" dirty="0"/>
              <a:t>health</a:t>
            </a:r>
          </a:p>
          <a:p>
            <a:r>
              <a:rPr lang="en-GB" dirty="0"/>
              <a:t>mood (feelings)</a:t>
            </a:r>
          </a:p>
          <a:p>
            <a:r>
              <a:rPr lang="en-GB" dirty="0"/>
              <a:t>recovery (feeling better)</a:t>
            </a:r>
          </a:p>
          <a:p>
            <a:r>
              <a:rPr lang="en-GB" dirty="0"/>
              <a:t>memory (remembering)</a:t>
            </a:r>
          </a:p>
          <a:p>
            <a:r>
              <a:rPr lang="en-GB" dirty="0"/>
              <a:t>routine (usual)</a:t>
            </a:r>
          </a:p>
        </p:txBody>
      </p:sp>
      <p:pic>
        <p:nvPicPr>
          <p:cNvPr id="13" name="Picture Placeholder 5" descr="Boy using a computer&#10;">
            <a:extLst>
              <a:ext uri="{FF2B5EF4-FFF2-40B4-BE49-F238E27FC236}">
                <a16:creationId xmlns:a16="http://schemas.microsoft.com/office/drawing/2014/main" id="{B3EB229B-8634-7041-94ED-28D65662BF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69" t="-2542"/>
          <a:stretch/>
        </p:blipFill>
        <p:spPr>
          <a:xfrm flipH="1">
            <a:off x="1652827" y="1191492"/>
            <a:ext cx="8413317" cy="5666508"/>
          </a:xfrm>
          <a:prstGeom prst="rect">
            <a:avLst/>
          </a:prstGeom>
        </p:spPr>
      </p:pic>
      <p:pic>
        <p:nvPicPr>
          <p:cNvPr id="12" name="Picture 11" descr="Diagram&#10;&#10;Description automatically generated with medium confidence">
            <a:extLst>
              <a:ext uri="{FF2B5EF4-FFF2-40B4-BE49-F238E27FC236}">
                <a16:creationId xmlns:a16="http://schemas.microsoft.com/office/drawing/2014/main" id="{FEA52C1D-4765-4C05-AC00-0517563E2380}"/>
              </a:ext>
            </a:extLst>
          </p:cNvPr>
          <p:cNvPicPr>
            <a:picLocks noChangeAspect="1"/>
          </p:cNvPicPr>
          <p:nvPr/>
        </p:nvPicPr>
        <p:blipFill>
          <a:blip r:embed="rId4"/>
          <a:stretch>
            <a:fillRect/>
          </a:stretch>
        </p:blipFill>
        <p:spPr>
          <a:xfrm>
            <a:off x="10066144" y="6076335"/>
            <a:ext cx="1415251" cy="588036"/>
          </a:xfrm>
          <a:prstGeom prst="homePlate">
            <a:avLst>
              <a:gd name="adj" fmla="val 29264"/>
            </a:avLst>
          </a:prstGeom>
        </p:spPr>
      </p:pic>
      <p:pic>
        <p:nvPicPr>
          <p:cNvPr id="4" name="Picture 3" descr="Logo, company name&#10;&#10;Description automatically generated">
            <a:extLst>
              <a:ext uri="{FF2B5EF4-FFF2-40B4-BE49-F238E27FC236}">
                <a16:creationId xmlns:a16="http://schemas.microsoft.com/office/drawing/2014/main" id="{73717D76-6259-4C3B-A148-B10D5077EB22}"/>
              </a:ext>
            </a:extLst>
          </p:cNvPr>
          <p:cNvPicPr>
            <a:picLocks noChangeAspect="1"/>
          </p:cNvPicPr>
          <p:nvPr/>
        </p:nvPicPr>
        <p:blipFill rotWithShape="1">
          <a:blip r:embed="rId5"/>
          <a:srcRect b="23578"/>
          <a:stretch/>
        </p:blipFill>
        <p:spPr>
          <a:xfrm>
            <a:off x="11477883" y="5348246"/>
            <a:ext cx="678101" cy="568739"/>
          </a:xfrm>
          <a:prstGeom prst="rect">
            <a:avLst/>
          </a:prstGeom>
        </p:spPr>
      </p:pic>
    </p:spTree>
    <p:extLst>
      <p:ext uri="{BB962C8B-B14F-4D97-AF65-F5344CB8AC3E}">
        <p14:creationId xmlns:p14="http://schemas.microsoft.com/office/powerpoint/2010/main" val="245825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hidden"/>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9" grpId="0"/>
      <p:bldP spid="9" grpId="1"/>
      <p:bldP spid="10" grpId="0"/>
      <p:bldP spid="10" grpId="1"/>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a:extLst>
              <a:ext uri="{FF2B5EF4-FFF2-40B4-BE49-F238E27FC236}">
                <a16:creationId xmlns:a16="http://schemas.microsoft.com/office/drawing/2014/main" id="{A716C953-4BCC-7C44-B419-9AAD261D352E}"/>
              </a:ext>
            </a:extLst>
          </p:cNvPr>
          <p:cNvSpPr>
            <a:spLocks noGrp="1"/>
          </p:cNvSpPr>
          <p:nvPr>
            <p:ph type="title"/>
          </p:nvPr>
        </p:nvSpPr>
        <p:spPr>
          <a:xfrm>
            <a:off x="375070" y="954831"/>
            <a:ext cx="4145280" cy="1266987"/>
          </a:xfrm>
        </p:spPr>
        <p:txBody>
          <a:bodyPr/>
          <a:lstStyle/>
          <a:p>
            <a:pPr algn="l">
              <a:lnSpc>
                <a:spcPts val="6000"/>
              </a:lnSpc>
            </a:pPr>
            <a:r>
              <a:rPr lang="en-GB" sz="6000" dirty="0">
                <a:solidFill>
                  <a:schemeClr val="tx1"/>
                </a:solidFill>
              </a:rPr>
              <a:t>All about sleep</a:t>
            </a:r>
            <a:endParaRPr lang="en-US" sz="6000" dirty="0">
              <a:solidFill>
                <a:schemeClr val="tx1"/>
              </a:solidFill>
            </a:endParaRPr>
          </a:p>
        </p:txBody>
      </p:sp>
      <p:sp>
        <p:nvSpPr>
          <p:cNvPr id="13" name="Rectangle 12">
            <a:extLst>
              <a:ext uri="{FF2B5EF4-FFF2-40B4-BE49-F238E27FC236}">
                <a16:creationId xmlns:a16="http://schemas.microsoft.com/office/drawing/2014/main" id="{6FAD4739-AE5B-3C41-B56F-A62C32A93896}"/>
              </a:ext>
              <a:ext uri="{C183D7F6-B498-43B3-948B-1728B52AA6E4}">
                <adec:decorative xmlns:adec="http://schemas.microsoft.com/office/drawing/2017/decorative" xmlns="" val="1"/>
              </a:ext>
            </a:extLst>
          </p:cNvPr>
          <p:cNvSpPr/>
          <p:nvPr/>
        </p:nvSpPr>
        <p:spPr>
          <a:xfrm>
            <a:off x="6583420" y="1162160"/>
            <a:ext cx="1134497" cy="1134497"/>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33FF92C-6134-F94D-8FE2-44B000C094CA}"/>
              </a:ext>
              <a:ext uri="{C183D7F6-B498-43B3-948B-1728B52AA6E4}">
                <adec:decorative xmlns:adec="http://schemas.microsoft.com/office/drawing/2017/decorative" xmlns="" val="1"/>
              </a:ext>
            </a:extLst>
          </p:cNvPr>
          <p:cNvPicPr>
            <a:picLocks noChangeAspect="1"/>
          </p:cNvPicPr>
          <p:nvPr/>
        </p:nvPicPr>
        <p:blipFill>
          <a:blip r:embed="rId3"/>
          <a:stretch>
            <a:fillRect/>
          </a:stretch>
        </p:blipFill>
        <p:spPr>
          <a:xfrm>
            <a:off x="6820284" y="1333878"/>
            <a:ext cx="660769" cy="791062"/>
          </a:xfrm>
          <a:prstGeom prst="rect">
            <a:avLst/>
          </a:prstGeom>
        </p:spPr>
      </p:pic>
      <p:sp>
        <p:nvSpPr>
          <p:cNvPr id="5" name="Text Placeholder 4">
            <a:extLst>
              <a:ext uri="{FF2B5EF4-FFF2-40B4-BE49-F238E27FC236}">
                <a16:creationId xmlns:a16="http://schemas.microsoft.com/office/drawing/2014/main" id="{BB6F40DC-4222-FA4F-9616-EC567C4E15DE}"/>
              </a:ext>
            </a:extLst>
          </p:cNvPr>
          <p:cNvSpPr>
            <a:spLocks noGrp="1"/>
          </p:cNvSpPr>
          <p:nvPr>
            <p:ph type="body" sz="quarter" idx="16"/>
          </p:nvPr>
        </p:nvSpPr>
        <p:spPr>
          <a:xfrm>
            <a:off x="8006019" y="1162161"/>
            <a:ext cx="3748684" cy="891083"/>
          </a:xfrm>
        </p:spPr>
        <p:txBody>
          <a:bodyPr/>
          <a:lstStyle/>
          <a:p>
            <a:r>
              <a:rPr lang="en-GB" dirty="0"/>
              <a:t>At age 10, children are recommended to get around ….. hours of sleep each night.</a:t>
            </a:r>
          </a:p>
        </p:txBody>
      </p:sp>
      <p:sp>
        <p:nvSpPr>
          <p:cNvPr id="15" name="Text Placeholder 4">
            <a:extLst>
              <a:ext uri="{FF2B5EF4-FFF2-40B4-BE49-F238E27FC236}">
                <a16:creationId xmlns:a16="http://schemas.microsoft.com/office/drawing/2014/main" id="{034A9521-FE49-7F4C-B085-E9A8053CF590}"/>
              </a:ext>
            </a:extLst>
          </p:cNvPr>
          <p:cNvSpPr txBox="1">
            <a:spLocks/>
          </p:cNvSpPr>
          <p:nvPr/>
        </p:nvSpPr>
        <p:spPr>
          <a:xfrm>
            <a:off x="8006019" y="2151377"/>
            <a:ext cx="3748684" cy="693200"/>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average person spends ….. days of their lifetime asleep.</a:t>
            </a:r>
          </a:p>
        </p:txBody>
      </p:sp>
      <p:sp>
        <p:nvSpPr>
          <p:cNvPr id="16" name="Text Placeholder 4">
            <a:extLst>
              <a:ext uri="{FF2B5EF4-FFF2-40B4-BE49-F238E27FC236}">
                <a16:creationId xmlns:a16="http://schemas.microsoft.com/office/drawing/2014/main" id="{DC7A6978-FB3F-0847-B3F6-07277CA0139C}"/>
              </a:ext>
            </a:extLst>
          </p:cNvPr>
          <p:cNvSpPr txBox="1">
            <a:spLocks/>
          </p:cNvSpPr>
          <p:nvPr/>
        </p:nvSpPr>
        <p:spPr>
          <a:xfrm>
            <a:off x="8006019" y="2866270"/>
            <a:ext cx="3748684" cy="693200"/>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A good night’s sleep can improve </a:t>
            </a:r>
            <a:br>
              <a:rPr lang="en-GB" dirty="0"/>
            </a:br>
            <a:r>
              <a:rPr lang="en-GB" dirty="0"/>
              <a:t>a person’s ………… , …………</a:t>
            </a:r>
            <a:br>
              <a:rPr lang="en-GB" dirty="0"/>
            </a:br>
            <a:r>
              <a:rPr lang="en-GB" dirty="0"/>
              <a:t>and ………….</a:t>
            </a:r>
          </a:p>
        </p:txBody>
      </p:sp>
      <p:sp>
        <p:nvSpPr>
          <p:cNvPr id="17" name="Text Placeholder 4">
            <a:extLst>
              <a:ext uri="{FF2B5EF4-FFF2-40B4-BE49-F238E27FC236}">
                <a16:creationId xmlns:a16="http://schemas.microsoft.com/office/drawing/2014/main" id="{0D2ACA1A-C067-834E-8AA3-0FBC6EB00C49}"/>
              </a:ext>
            </a:extLst>
          </p:cNvPr>
          <p:cNvSpPr txBox="1">
            <a:spLocks/>
          </p:cNvSpPr>
          <p:nvPr/>
        </p:nvSpPr>
        <p:spPr>
          <a:xfrm>
            <a:off x="8006020" y="1162160"/>
            <a:ext cx="3748684" cy="891083"/>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At age 10, children are recommended to get around </a:t>
            </a:r>
            <a:r>
              <a:rPr lang="en-GB" b="1" dirty="0"/>
              <a:t>10</a:t>
            </a:r>
            <a:r>
              <a:rPr lang="en-GB" dirty="0"/>
              <a:t> hours of sleep each night.</a:t>
            </a:r>
          </a:p>
        </p:txBody>
      </p:sp>
      <p:sp>
        <p:nvSpPr>
          <p:cNvPr id="18" name="Text Placeholder 4">
            <a:extLst>
              <a:ext uri="{FF2B5EF4-FFF2-40B4-BE49-F238E27FC236}">
                <a16:creationId xmlns:a16="http://schemas.microsoft.com/office/drawing/2014/main" id="{C77A599F-89BA-7D46-9158-BB3B663FB453}"/>
              </a:ext>
            </a:extLst>
          </p:cNvPr>
          <p:cNvSpPr txBox="1">
            <a:spLocks/>
          </p:cNvSpPr>
          <p:nvPr/>
        </p:nvSpPr>
        <p:spPr>
          <a:xfrm>
            <a:off x="8006020" y="2149990"/>
            <a:ext cx="3889493" cy="693200"/>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The average person spends </a:t>
            </a:r>
            <a:r>
              <a:rPr lang="en-GB" b="1" dirty="0"/>
              <a:t>9,582</a:t>
            </a:r>
            <a:r>
              <a:rPr lang="en-GB" dirty="0"/>
              <a:t> days of their lifetime asleep.</a:t>
            </a:r>
          </a:p>
        </p:txBody>
      </p:sp>
      <p:sp>
        <p:nvSpPr>
          <p:cNvPr id="19" name="Text Placeholder 4">
            <a:extLst>
              <a:ext uri="{FF2B5EF4-FFF2-40B4-BE49-F238E27FC236}">
                <a16:creationId xmlns:a16="http://schemas.microsoft.com/office/drawing/2014/main" id="{DEA2141C-4D80-C940-9895-778EE60613F3}"/>
              </a:ext>
            </a:extLst>
          </p:cNvPr>
          <p:cNvSpPr txBox="1">
            <a:spLocks/>
          </p:cNvSpPr>
          <p:nvPr/>
        </p:nvSpPr>
        <p:spPr>
          <a:xfrm>
            <a:off x="8006020" y="2863264"/>
            <a:ext cx="3748684" cy="982523"/>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A good night’s sleep can improve </a:t>
            </a:r>
            <a:br>
              <a:rPr lang="en-GB" dirty="0"/>
            </a:br>
            <a:r>
              <a:rPr lang="en-GB" dirty="0"/>
              <a:t>a person’s </a:t>
            </a:r>
            <a:r>
              <a:rPr lang="en-GB" b="1" dirty="0"/>
              <a:t>mood</a:t>
            </a:r>
            <a:r>
              <a:rPr lang="en-GB" dirty="0"/>
              <a:t>, </a:t>
            </a:r>
            <a:r>
              <a:rPr lang="en-GB" b="1" dirty="0"/>
              <a:t>memory</a:t>
            </a:r>
            <a:r>
              <a:rPr lang="en-GB" dirty="0"/>
              <a:t/>
            </a:r>
            <a:br>
              <a:rPr lang="en-GB" dirty="0"/>
            </a:br>
            <a:r>
              <a:rPr lang="en-GB" dirty="0"/>
              <a:t>and </a:t>
            </a:r>
            <a:r>
              <a:rPr lang="en-GB" b="1" dirty="0"/>
              <a:t>health.</a:t>
            </a:r>
          </a:p>
        </p:txBody>
      </p:sp>
      <p:sp>
        <p:nvSpPr>
          <p:cNvPr id="10" name="Rectangle 9">
            <a:extLst>
              <a:ext uri="{FF2B5EF4-FFF2-40B4-BE49-F238E27FC236}">
                <a16:creationId xmlns:a16="http://schemas.microsoft.com/office/drawing/2014/main" id="{295E6A61-DB29-E148-8B34-B3CB662B41E7}"/>
              </a:ext>
            </a:extLst>
          </p:cNvPr>
          <p:cNvSpPr/>
          <p:nvPr/>
        </p:nvSpPr>
        <p:spPr>
          <a:xfrm>
            <a:off x="8006019" y="4030051"/>
            <a:ext cx="3593505" cy="1228128"/>
          </a:xfrm>
          <a:prstGeom prst="rect">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r>
              <a:rPr lang="en-NZ" sz="2000" b="1" dirty="0">
                <a:solidFill>
                  <a:schemeClr val="bg1"/>
                </a:solidFill>
                <a:latin typeface="Arial" panose="020B0604020202020204" pitchFamily="34" charset="0"/>
                <a:cs typeface="Arial" panose="020B0604020202020204" pitchFamily="34" charset="0"/>
              </a:rPr>
              <a:t>Did you know?</a:t>
            </a:r>
          </a:p>
          <a:p>
            <a:r>
              <a:rPr lang="en-NZ" sz="2000" dirty="0">
                <a:solidFill>
                  <a:schemeClr val="bg1"/>
                </a:solidFill>
                <a:latin typeface="Arial" panose="020B0604020202020204" pitchFamily="34" charset="0"/>
                <a:cs typeface="Arial" panose="020B0604020202020204" pitchFamily="34" charset="0"/>
              </a:rPr>
              <a:t>You spend roughly one </a:t>
            </a:r>
            <a:br>
              <a:rPr lang="en-NZ" sz="2000" dirty="0">
                <a:solidFill>
                  <a:schemeClr val="bg1"/>
                </a:solidFill>
                <a:latin typeface="Arial" panose="020B0604020202020204" pitchFamily="34" charset="0"/>
                <a:cs typeface="Arial" panose="020B0604020202020204" pitchFamily="34" charset="0"/>
              </a:rPr>
            </a:br>
            <a:r>
              <a:rPr lang="en-NZ" sz="2000" dirty="0">
                <a:solidFill>
                  <a:schemeClr val="bg1"/>
                </a:solidFill>
                <a:latin typeface="Arial" panose="020B0604020202020204" pitchFamily="34" charset="0"/>
                <a:cs typeface="Arial" panose="020B0604020202020204" pitchFamily="34" charset="0"/>
              </a:rPr>
              <a:t>third of your life asleep!</a:t>
            </a:r>
          </a:p>
        </p:txBody>
      </p:sp>
      <p:pic>
        <p:nvPicPr>
          <p:cNvPr id="24" name="Picture 23" descr="Boy yawning">
            <a:extLst>
              <a:ext uri="{FF2B5EF4-FFF2-40B4-BE49-F238E27FC236}">
                <a16:creationId xmlns:a16="http://schemas.microsoft.com/office/drawing/2014/main" id="{71D93C6D-B708-AB48-8629-1918E9B4164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3191"/>
          <a:stretch/>
        </p:blipFill>
        <p:spPr>
          <a:xfrm>
            <a:off x="2446020" y="231442"/>
            <a:ext cx="4806433" cy="6637191"/>
          </a:xfrm>
          <a:prstGeom prst="rect">
            <a:avLst/>
          </a:prstGeom>
        </p:spPr>
      </p:pic>
      <p:pic>
        <p:nvPicPr>
          <p:cNvPr id="14" name="Picture 13" descr="Diagram&#10;&#10;Description automatically generated with medium confidence">
            <a:extLst>
              <a:ext uri="{FF2B5EF4-FFF2-40B4-BE49-F238E27FC236}">
                <a16:creationId xmlns:a16="http://schemas.microsoft.com/office/drawing/2014/main" id="{E86792FE-8BF9-4F2F-82CD-6F0BA669A51F}"/>
              </a:ext>
            </a:extLst>
          </p:cNvPr>
          <p:cNvPicPr>
            <a:picLocks noChangeAspect="1"/>
          </p:cNvPicPr>
          <p:nvPr/>
        </p:nvPicPr>
        <p:blipFill>
          <a:blip r:embed="rId5"/>
          <a:stretch>
            <a:fillRect/>
          </a:stretch>
        </p:blipFill>
        <p:spPr>
          <a:xfrm>
            <a:off x="10066144" y="6076335"/>
            <a:ext cx="1415251" cy="588036"/>
          </a:xfrm>
          <a:prstGeom prst="homePlate">
            <a:avLst>
              <a:gd name="adj" fmla="val 29264"/>
            </a:avLst>
          </a:prstGeom>
        </p:spPr>
      </p:pic>
      <p:pic>
        <p:nvPicPr>
          <p:cNvPr id="21" name="Picture 20" descr="Logo, company name&#10;&#10;Description automatically generated">
            <a:extLst>
              <a:ext uri="{FF2B5EF4-FFF2-40B4-BE49-F238E27FC236}">
                <a16:creationId xmlns:a16="http://schemas.microsoft.com/office/drawing/2014/main" id="{E9B54F0E-8096-4A2B-83C2-EE61BC4EAEA8}"/>
              </a:ext>
            </a:extLst>
          </p:cNvPr>
          <p:cNvPicPr>
            <a:picLocks noChangeAspect="1"/>
          </p:cNvPicPr>
          <p:nvPr/>
        </p:nvPicPr>
        <p:blipFill rotWithShape="1">
          <a:blip r:embed="rId6"/>
          <a:srcRect b="23578"/>
          <a:stretch/>
        </p:blipFill>
        <p:spPr>
          <a:xfrm>
            <a:off x="11415652" y="5363590"/>
            <a:ext cx="678101" cy="568739"/>
          </a:xfrm>
          <a:prstGeom prst="rect">
            <a:avLst/>
          </a:prstGeom>
        </p:spPr>
      </p:pic>
    </p:spTree>
    <p:extLst>
      <p:ext uri="{BB962C8B-B14F-4D97-AF65-F5344CB8AC3E}">
        <p14:creationId xmlns:p14="http://schemas.microsoft.com/office/powerpoint/2010/main" val="1908446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F05BCAE7-9559-5443-9950-AC6F2A596A20}"/>
              </a:ext>
            </a:extLst>
          </p:cNvPr>
          <p:cNvSpPr>
            <a:spLocks noGrp="1"/>
          </p:cNvSpPr>
          <p:nvPr>
            <p:ph type="title"/>
          </p:nvPr>
        </p:nvSpPr>
        <p:spPr>
          <a:xfrm>
            <a:off x="1099415" y="914447"/>
            <a:ext cx="4870122" cy="1213077"/>
          </a:xfrm>
        </p:spPr>
        <p:txBody>
          <a:bodyPr/>
          <a:lstStyle/>
          <a:p>
            <a:pPr rtl="0" eaLnBrk="1" latinLnBrk="0" hangingPunct="1">
              <a:lnSpc>
                <a:spcPts val="6000"/>
              </a:lnSpc>
            </a:pPr>
            <a:r>
              <a:rPr lang="en-US" sz="6000" dirty="0"/>
              <a:t>How confident are you in…</a:t>
            </a:r>
            <a:r>
              <a:rPr lang="en-GB" sz="6000" dirty="0"/>
              <a:t/>
            </a:r>
            <a:br>
              <a:rPr lang="en-GB" sz="6000" dirty="0"/>
            </a:br>
            <a:endParaRPr lang="en-US" sz="6000" dirty="0"/>
          </a:p>
        </p:txBody>
      </p:sp>
      <p:sp>
        <p:nvSpPr>
          <p:cNvPr id="4" name="Text Placeholder 3">
            <a:extLst>
              <a:ext uri="{FF2B5EF4-FFF2-40B4-BE49-F238E27FC236}">
                <a16:creationId xmlns:a16="http://schemas.microsoft.com/office/drawing/2014/main" id="{A46C37FF-62C8-054E-AC84-2D40F4F8593E}"/>
              </a:ext>
            </a:extLst>
          </p:cNvPr>
          <p:cNvSpPr>
            <a:spLocks noGrp="1"/>
          </p:cNvSpPr>
          <p:nvPr>
            <p:ph type="body" sz="quarter" idx="12"/>
          </p:nvPr>
        </p:nvSpPr>
        <p:spPr/>
        <p:txBody>
          <a:bodyPr/>
          <a:lstStyle/>
          <a:p>
            <a:r>
              <a:rPr lang="en-NZ" dirty="0"/>
              <a:t>listing some benefits of good </a:t>
            </a:r>
            <a:br>
              <a:rPr lang="en-NZ" dirty="0"/>
            </a:br>
            <a:r>
              <a:rPr lang="en-NZ" dirty="0"/>
              <a:t>quality sleep?</a:t>
            </a:r>
          </a:p>
          <a:p>
            <a:r>
              <a:rPr lang="en-NZ" dirty="0"/>
              <a:t>explaining how sleep can affect a young person’s wellbeing?</a:t>
            </a:r>
          </a:p>
          <a:p>
            <a:r>
              <a:rPr lang="en-NZ" dirty="0"/>
              <a:t>describing actions a young person can take to help improve their quality of sleep?</a:t>
            </a:r>
          </a:p>
        </p:txBody>
      </p:sp>
      <p:sp>
        <p:nvSpPr>
          <p:cNvPr id="17" name="Text Placeholder 16">
            <a:extLst>
              <a:ext uri="{FF2B5EF4-FFF2-40B4-BE49-F238E27FC236}">
                <a16:creationId xmlns:a16="http://schemas.microsoft.com/office/drawing/2014/main" id="{E719BDE6-8170-6647-A92E-2CC8C5EE9919}"/>
              </a:ext>
            </a:extLst>
          </p:cNvPr>
          <p:cNvSpPr>
            <a:spLocks noGrp="1"/>
          </p:cNvSpPr>
          <p:nvPr>
            <p:ph type="body" sz="quarter" idx="27"/>
          </p:nvPr>
        </p:nvSpPr>
        <p:spPr/>
        <p:txBody>
          <a:bodyPr/>
          <a:lstStyle/>
          <a:p>
            <a:r>
              <a:rPr lang="en-US" dirty="0"/>
              <a:t> Not confident</a:t>
            </a:r>
          </a:p>
        </p:txBody>
      </p:sp>
      <p:sp>
        <p:nvSpPr>
          <p:cNvPr id="5" name="Text Placeholder 4">
            <a:extLst>
              <a:ext uri="{FF2B5EF4-FFF2-40B4-BE49-F238E27FC236}">
                <a16:creationId xmlns:a16="http://schemas.microsoft.com/office/drawing/2014/main" id="{2E40EA9D-1F57-334D-8B6A-A26201FB42ED}"/>
              </a:ext>
            </a:extLst>
          </p:cNvPr>
          <p:cNvSpPr>
            <a:spLocks noGrp="1"/>
          </p:cNvSpPr>
          <p:nvPr>
            <p:ph type="body" sz="quarter" idx="4294967295"/>
          </p:nvPr>
        </p:nvSpPr>
        <p:spPr>
          <a:xfrm>
            <a:off x="7329006" y="5035160"/>
            <a:ext cx="429531" cy="318771"/>
          </a:xfrm>
        </p:spPr>
        <p:txBody>
          <a:bodyPr/>
          <a:lstStyle/>
          <a:p>
            <a:pPr algn="ctr">
              <a:lnSpc>
                <a:spcPct val="100000"/>
              </a:lnSpc>
            </a:pPr>
            <a:r>
              <a:rPr lang="en-US" sz="2000" dirty="0">
                <a:solidFill>
                  <a:schemeClr val="bg1"/>
                </a:solidFill>
                <a:ea typeface="DIN Condensed Light" panose="020B0506040000020204" pitchFamily="34" charset="77"/>
              </a:rPr>
              <a:t>0</a:t>
            </a:r>
          </a:p>
        </p:txBody>
      </p:sp>
      <p:sp>
        <p:nvSpPr>
          <p:cNvPr id="6" name="Text Placeholder 5">
            <a:extLst>
              <a:ext uri="{FF2B5EF4-FFF2-40B4-BE49-F238E27FC236}">
                <a16:creationId xmlns:a16="http://schemas.microsoft.com/office/drawing/2014/main" id="{960E680E-8F8A-BE47-A14E-E132DE753C27}"/>
              </a:ext>
            </a:extLst>
          </p:cNvPr>
          <p:cNvSpPr>
            <a:spLocks noGrp="1"/>
          </p:cNvSpPr>
          <p:nvPr>
            <p:ph type="body" sz="quarter" idx="16"/>
          </p:nvPr>
        </p:nvSpPr>
        <p:spPr/>
        <p:txBody>
          <a:bodyPr/>
          <a:lstStyle/>
          <a:p>
            <a:r>
              <a:rPr lang="en-US" dirty="0"/>
              <a:t>1</a:t>
            </a:r>
          </a:p>
        </p:txBody>
      </p:sp>
      <p:sp>
        <p:nvSpPr>
          <p:cNvPr id="7" name="Text Placeholder 6">
            <a:extLst>
              <a:ext uri="{FF2B5EF4-FFF2-40B4-BE49-F238E27FC236}">
                <a16:creationId xmlns:a16="http://schemas.microsoft.com/office/drawing/2014/main" id="{9EB88620-E136-0A4E-8623-C5820F02C1A0}"/>
              </a:ext>
            </a:extLst>
          </p:cNvPr>
          <p:cNvSpPr>
            <a:spLocks noGrp="1"/>
          </p:cNvSpPr>
          <p:nvPr>
            <p:ph type="body" sz="quarter" idx="17"/>
          </p:nvPr>
        </p:nvSpPr>
        <p:spPr/>
        <p:txBody>
          <a:bodyPr/>
          <a:lstStyle/>
          <a:p>
            <a:r>
              <a:rPr lang="en-US" dirty="0"/>
              <a:t>2</a:t>
            </a:r>
          </a:p>
        </p:txBody>
      </p:sp>
      <p:sp>
        <p:nvSpPr>
          <p:cNvPr id="8" name="Text Placeholder 7">
            <a:extLst>
              <a:ext uri="{FF2B5EF4-FFF2-40B4-BE49-F238E27FC236}">
                <a16:creationId xmlns:a16="http://schemas.microsoft.com/office/drawing/2014/main" id="{C37054B2-3A64-B642-AC8A-0ED57E67DD3C}"/>
              </a:ext>
            </a:extLst>
          </p:cNvPr>
          <p:cNvSpPr>
            <a:spLocks noGrp="1"/>
          </p:cNvSpPr>
          <p:nvPr>
            <p:ph type="body" sz="quarter" idx="18"/>
          </p:nvPr>
        </p:nvSpPr>
        <p:spPr/>
        <p:txBody>
          <a:bodyPr/>
          <a:lstStyle/>
          <a:p>
            <a:r>
              <a:rPr lang="en-US" dirty="0"/>
              <a:t>3</a:t>
            </a:r>
          </a:p>
        </p:txBody>
      </p:sp>
      <p:sp>
        <p:nvSpPr>
          <p:cNvPr id="9" name="Text Placeholder 8">
            <a:extLst>
              <a:ext uri="{FF2B5EF4-FFF2-40B4-BE49-F238E27FC236}">
                <a16:creationId xmlns:a16="http://schemas.microsoft.com/office/drawing/2014/main" id="{2D95887F-A776-5844-82D6-60AF10DB768E}"/>
              </a:ext>
            </a:extLst>
          </p:cNvPr>
          <p:cNvSpPr>
            <a:spLocks noGrp="1"/>
          </p:cNvSpPr>
          <p:nvPr>
            <p:ph type="body" sz="quarter" idx="19"/>
          </p:nvPr>
        </p:nvSpPr>
        <p:spPr/>
        <p:txBody>
          <a:bodyPr/>
          <a:lstStyle/>
          <a:p>
            <a:r>
              <a:rPr lang="en-US" dirty="0"/>
              <a:t>4</a:t>
            </a:r>
          </a:p>
        </p:txBody>
      </p:sp>
      <p:sp>
        <p:nvSpPr>
          <p:cNvPr id="10" name="Text Placeholder 9">
            <a:extLst>
              <a:ext uri="{FF2B5EF4-FFF2-40B4-BE49-F238E27FC236}">
                <a16:creationId xmlns:a16="http://schemas.microsoft.com/office/drawing/2014/main" id="{C145D368-0741-2B43-BA90-AC98D26118A7}"/>
              </a:ext>
            </a:extLst>
          </p:cNvPr>
          <p:cNvSpPr>
            <a:spLocks noGrp="1"/>
          </p:cNvSpPr>
          <p:nvPr>
            <p:ph type="body" sz="quarter" idx="20"/>
          </p:nvPr>
        </p:nvSpPr>
        <p:spPr/>
        <p:txBody>
          <a:bodyPr/>
          <a:lstStyle/>
          <a:p>
            <a:r>
              <a:rPr lang="en-US" dirty="0"/>
              <a:t>5</a:t>
            </a:r>
          </a:p>
        </p:txBody>
      </p:sp>
      <p:sp>
        <p:nvSpPr>
          <p:cNvPr id="11" name="Text Placeholder 10">
            <a:extLst>
              <a:ext uri="{FF2B5EF4-FFF2-40B4-BE49-F238E27FC236}">
                <a16:creationId xmlns:a16="http://schemas.microsoft.com/office/drawing/2014/main" id="{2458A324-6D61-1446-83FD-8E76C4A4875A}"/>
              </a:ext>
            </a:extLst>
          </p:cNvPr>
          <p:cNvSpPr>
            <a:spLocks noGrp="1"/>
          </p:cNvSpPr>
          <p:nvPr>
            <p:ph type="body" sz="quarter" idx="21"/>
          </p:nvPr>
        </p:nvSpPr>
        <p:spPr/>
        <p:txBody>
          <a:bodyPr/>
          <a:lstStyle/>
          <a:p>
            <a:r>
              <a:rPr lang="en-US" dirty="0"/>
              <a:t>6</a:t>
            </a:r>
          </a:p>
        </p:txBody>
      </p:sp>
      <p:sp>
        <p:nvSpPr>
          <p:cNvPr id="12" name="Text Placeholder 11">
            <a:extLst>
              <a:ext uri="{FF2B5EF4-FFF2-40B4-BE49-F238E27FC236}">
                <a16:creationId xmlns:a16="http://schemas.microsoft.com/office/drawing/2014/main" id="{3743001D-BC0A-E14B-B1C7-C45601E4F974}"/>
              </a:ext>
            </a:extLst>
          </p:cNvPr>
          <p:cNvSpPr>
            <a:spLocks noGrp="1"/>
          </p:cNvSpPr>
          <p:nvPr>
            <p:ph type="body" sz="quarter" idx="22"/>
          </p:nvPr>
        </p:nvSpPr>
        <p:spPr/>
        <p:txBody>
          <a:bodyPr/>
          <a:lstStyle/>
          <a:p>
            <a:r>
              <a:rPr lang="en-US" dirty="0"/>
              <a:t>7</a:t>
            </a:r>
          </a:p>
        </p:txBody>
      </p:sp>
      <p:sp>
        <p:nvSpPr>
          <p:cNvPr id="13" name="Text Placeholder 12">
            <a:extLst>
              <a:ext uri="{FF2B5EF4-FFF2-40B4-BE49-F238E27FC236}">
                <a16:creationId xmlns:a16="http://schemas.microsoft.com/office/drawing/2014/main" id="{7269DC6A-9641-DF49-8CB4-863867EE3B2A}"/>
              </a:ext>
            </a:extLst>
          </p:cNvPr>
          <p:cNvSpPr>
            <a:spLocks noGrp="1"/>
          </p:cNvSpPr>
          <p:nvPr>
            <p:ph type="body" sz="quarter" idx="23"/>
          </p:nvPr>
        </p:nvSpPr>
        <p:spPr/>
        <p:txBody>
          <a:bodyPr/>
          <a:lstStyle/>
          <a:p>
            <a:r>
              <a:rPr lang="en-US" dirty="0"/>
              <a:t>8</a:t>
            </a:r>
          </a:p>
        </p:txBody>
      </p:sp>
      <p:sp>
        <p:nvSpPr>
          <p:cNvPr id="14" name="Text Placeholder 13">
            <a:extLst>
              <a:ext uri="{FF2B5EF4-FFF2-40B4-BE49-F238E27FC236}">
                <a16:creationId xmlns:a16="http://schemas.microsoft.com/office/drawing/2014/main" id="{0878E87F-FECE-924B-855B-099AA16173B2}"/>
              </a:ext>
            </a:extLst>
          </p:cNvPr>
          <p:cNvSpPr>
            <a:spLocks noGrp="1"/>
          </p:cNvSpPr>
          <p:nvPr>
            <p:ph type="body" sz="quarter" idx="24"/>
          </p:nvPr>
        </p:nvSpPr>
        <p:spPr/>
        <p:txBody>
          <a:bodyPr/>
          <a:lstStyle/>
          <a:p>
            <a:r>
              <a:rPr lang="en-US" dirty="0"/>
              <a:t>9</a:t>
            </a:r>
          </a:p>
        </p:txBody>
      </p:sp>
      <p:sp>
        <p:nvSpPr>
          <p:cNvPr id="15" name="Text Placeholder 14">
            <a:extLst>
              <a:ext uri="{FF2B5EF4-FFF2-40B4-BE49-F238E27FC236}">
                <a16:creationId xmlns:a16="http://schemas.microsoft.com/office/drawing/2014/main" id="{794000C5-E22A-6F45-8A81-CF9EFBECA1C2}"/>
              </a:ext>
            </a:extLst>
          </p:cNvPr>
          <p:cNvSpPr>
            <a:spLocks noGrp="1"/>
          </p:cNvSpPr>
          <p:nvPr>
            <p:ph type="body" sz="quarter" idx="25"/>
          </p:nvPr>
        </p:nvSpPr>
        <p:spPr/>
        <p:txBody>
          <a:bodyPr/>
          <a:lstStyle/>
          <a:p>
            <a:r>
              <a:rPr lang="en-US" dirty="0"/>
              <a:t>10</a:t>
            </a:r>
          </a:p>
        </p:txBody>
      </p:sp>
      <p:sp>
        <p:nvSpPr>
          <p:cNvPr id="16" name="Text Placeholder 15">
            <a:extLst>
              <a:ext uri="{FF2B5EF4-FFF2-40B4-BE49-F238E27FC236}">
                <a16:creationId xmlns:a16="http://schemas.microsoft.com/office/drawing/2014/main" id="{A8DB89EA-A67B-104A-BB0B-83BAAAB68671}"/>
              </a:ext>
            </a:extLst>
          </p:cNvPr>
          <p:cNvSpPr>
            <a:spLocks noGrp="1"/>
          </p:cNvSpPr>
          <p:nvPr>
            <p:ph type="body" sz="quarter" idx="26"/>
          </p:nvPr>
        </p:nvSpPr>
        <p:spPr/>
        <p:txBody>
          <a:bodyPr/>
          <a:lstStyle/>
          <a:p>
            <a:r>
              <a:rPr lang="en-US" dirty="0"/>
              <a:t>Extremely confident</a:t>
            </a:r>
          </a:p>
        </p:txBody>
      </p:sp>
      <p:pic>
        <p:nvPicPr>
          <p:cNvPr id="18" name="Picture 17" descr="Diagram&#10;&#10;Description automatically generated with medium confidence">
            <a:extLst>
              <a:ext uri="{FF2B5EF4-FFF2-40B4-BE49-F238E27FC236}">
                <a16:creationId xmlns:a16="http://schemas.microsoft.com/office/drawing/2014/main" id="{865404DD-0249-4D59-80F8-C9381AECEB86}"/>
              </a:ext>
            </a:extLst>
          </p:cNvPr>
          <p:cNvPicPr>
            <a:picLocks noChangeAspect="1"/>
          </p:cNvPicPr>
          <p:nvPr/>
        </p:nvPicPr>
        <p:blipFill>
          <a:blip r:embed="rId3"/>
          <a:stretch>
            <a:fillRect/>
          </a:stretch>
        </p:blipFill>
        <p:spPr>
          <a:xfrm>
            <a:off x="10066144" y="6076335"/>
            <a:ext cx="1415251" cy="588036"/>
          </a:xfrm>
          <a:prstGeom prst="homePlate">
            <a:avLst>
              <a:gd name="adj" fmla="val 29264"/>
            </a:avLst>
          </a:prstGeom>
        </p:spPr>
      </p:pic>
      <p:pic>
        <p:nvPicPr>
          <p:cNvPr id="19" name="Picture 18" descr="Logo, company name&#10;&#10;Description automatically generated">
            <a:extLst>
              <a:ext uri="{FF2B5EF4-FFF2-40B4-BE49-F238E27FC236}">
                <a16:creationId xmlns:a16="http://schemas.microsoft.com/office/drawing/2014/main" id="{5F719FD9-905F-41B2-A15A-822D0652CBC2}"/>
              </a:ext>
            </a:extLst>
          </p:cNvPr>
          <p:cNvPicPr>
            <a:picLocks noChangeAspect="1"/>
          </p:cNvPicPr>
          <p:nvPr/>
        </p:nvPicPr>
        <p:blipFill rotWithShape="1">
          <a:blip r:embed="rId4"/>
          <a:srcRect b="23578"/>
          <a:stretch/>
        </p:blipFill>
        <p:spPr>
          <a:xfrm>
            <a:off x="11481395" y="5353931"/>
            <a:ext cx="678101" cy="568739"/>
          </a:xfrm>
          <a:prstGeom prst="rect">
            <a:avLst/>
          </a:prstGeom>
        </p:spPr>
      </p:pic>
    </p:spTree>
    <p:extLst>
      <p:ext uri="{BB962C8B-B14F-4D97-AF65-F5344CB8AC3E}">
        <p14:creationId xmlns:p14="http://schemas.microsoft.com/office/powerpoint/2010/main" val="417863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7C092-1CCD-5E46-85B8-7DC96A352113}"/>
              </a:ext>
            </a:extLst>
          </p:cNvPr>
          <p:cNvSpPr>
            <a:spLocks noGrp="1"/>
          </p:cNvSpPr>
          <p:nvPr>
            <p:ph type="title"/>
          </p:nvPr>
        </p:nvSpPr>
        <p:spPr>
          <a:xfrm>
            <a:off x="-299347" y="832084"/>
            <a:ext cx="3487762" cy="1266987"/>
          </a:xfrm>
        </p:spPr>
        <p:txBody>
          <a:bodyPr/>
          <a:lstStyle/>
          <a:p>
            <a:r>
              <a:rPr lang="en-GB" dirty="0"/>
              <a:t>Why do </a:t>
            </a:r>
            <a:br>
              <a:rPr lang="en-GB" dirty="0"/>
            </a:br>
            <a:r>
              <a:rPr lang="en-GB" dirty="0"/>
              <a:t>we sleep?</a:t>
            </a:r>
            <a:endParaRPr lang="en-US" dirty="0"/>
          </a:p>
        </p:txBody>
      </p:sp>
      <p:sp>
        <p:nvSpPr>
          <p:cNvPr id="9" name="Text Placeholder 4">
            <a:extLst>
              <a:ext uri="{FF2B5EF4-FFF2-40B4-BE49-F238E27FC236}">
                <a16:creationId xmlns:a16="http://schemas.microsoft.com/office/drawing/2014/main" id="{5617F15F-C919-6A46-937C-2DDE59F97746}"/>
              </a:ext>
            </a:extLst>
          </p:cNvPr>
          <p:cNvSpPr txBox="1">
            <a:spLocks/>
          </p:cNvSpPr>
          <p:nvPr/>
        </p:nvSpPr>
        <p:spPr>
          <a:xfrm>
            <a:off x="8049435" y="1662132"/>
            <a:ext cx="3454748" cy="1352837"/>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NZ" dirty="0"/>
              <a:t>Imagine you have a chance </a:t>
            </a:r>
            <a:br>
              <a:rPr lang="en-NZ" dirty="0"/>
            </a:br>
            <a:r>
              <a:rPr lang="en-NZ" dirty="0"/>
              <a:t>to speak in assembly. </a:t>
            </a:r>
          </a:p>
          <a:p>
            <a:r>
              <a:rPr lang="en-NZ" dirty="0"/>
              <a:t>Can you explain the benefits </a:t>
            </a:r>
            <a:br>
              <a:rPr lang="en-NZ" dirty="0"/>
            </a:br>
            <a:r>
              <a:rPr lang="en-NZ" dirty="0"/>
              <a:t>of sleep in just 30 seconds? </a:t>
            </a:r>
          </a:p>
        </p:txBody>
      </p:sp>
      <p:sp>
        <p:nvSpPr>
          <p:cNvPr id="16" name="Rectangle 15">
            <a:extLst>
              <a:ext uri="{FF2B5EF4-FFF2-40B4-BE49-F238E27FC236}">
                <a16:creationId xmlns:a16="http://schemas.microsoft.com/office/drawing/2014/main" id="{FF8713D0-B1F3-ED46-80B8-E0D3B124B4FA}"/>
              </a:ext>
              <a:ext uri="{C183D7F6-B498-43B3-948B-1728B52AA6E4}">
                <adec:decorative xmlns:adec="http://schemas.microsoft.com/office/drawing/2017/decorative" xmlns="" val="1"/>
              </a:ext>
            </a:extLst>
          </p:cNvPr>
          <p:cNvSpPr/>
          <p:nvPr/>
        </p:nvSpPr>
        <p:spPr>
          <a:xfrm>
            <a:off x="6621002" y="2416605"/>
            <a:ext cx="1134497" cy="1134497"/>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A0761026-BF9B-1E45-B2AF-950D1CEEE2A1}"/>
              </a:ext>
              <a:ext uri="{C183D7F6-B498-43B3-948B-1728B52AA6E4}">
                <adec:decorative xmlns:adec="http://schemas.microsoft.com/office/drawing/2017/decorative" xmlns="" val="1"/>
              </a:ext>
            </a:extLst>
          </p:cNvPr>
          <p:cNvPicPr>
            <a:picLocks noChangeAspect="1"/>
          </p:cNvPicPr>
          <p:nvPr/>
        </p:nvPicPr>
        <p:blipFill>
          <a:blip r:embed="rId3"/>
          <a:stretch>
            <a:fillRect/>
          </a:stretch>
        </p:blipFill>
        <p:spPr>
          <a:xfrm>
            <a:off x="6857866" y="2588323"/>
            <a:ext cx="660769" cy="791062"/>
          </a:xfrm>
          <a:prstGeom prst="rect">
            <a:avLst/>
          </a:prstGeom>
        </p:spPr>
      </p:pic>
      <p:sp>
        <p:nvSpPr>
          <p:cNvPr id="10" name="Rectangle 9">
            <a:extLst>
              <a:ext uri="{FF2B5EF4-FFF2-40B4-BE49-F238E27FC236}">
                <a16:creationId xmlns:a16="http://schemas.microsoft.com/office/drawing/2014/main" id="{03205FBE-9194-7249-9224-00123E46B8BF}"/>
              </a:ext>
            </a:extLst>
          </p:cNvPr>
          <p:cNvSpPr/>
          <p:nvPr/>
        </p:nvSpPr>
        <p:spPr>
          <a:xfrm>
            <a:off x="7755499" y="3551103"/>
            <a:ext cx="3748684" cy="1352837"/>
          </a:xfrm>
          <a:prstGeom prst="rect">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r>
              <a:rPr lang="en-NZ" sz="2000" b="1" dirty="0">
                <a:solidFill>
                  <a:schemeClr val="bg1"/>
                </a:solidFill>
                <a:latin typeface="Arial" panose="020B0604020202020204" pitchFamily="34" charset="0"/>
                <a:cs typeface="Arial" panose="020B0604020202020204" pitchFamily="34" charset="0"/>
              </a:rPr>
              <a:t>Did you know?</a:t>
            </a:r>
          </a:p>
          <a:p>
            <a:r>
              <a:rPr lang="en-NZ" sz="2000" dirty="0">
                <a:solidFill>
                  <a:schemeClr val="bg1"/>
                </a:solidFill>
                <a:latin typeface="Arial" panose="020B0604020202020204" pitchFamily="34" charset="0"/>
                <a:cs typeface="Arial" panose="020B0604020202020204" pitchFamily="34" charset="0"/>
              </a:rPr>
              <a:t>Dolphins go to sleep with </a:t>
            </a:r>
            <a:br>
              <a:rPr lang="en-NZ" sz="2000" dirty="0">
                <a:solidFill>
                  <a:schemeClr val="bg1"/>
                </a:solidFill>
                <a:latin typeface="Arial" panose="020B0604020202020204" pitchFamily="34" charset="0"/>
                <a:cs typeface="Arial" panose="020B0604020202020204" pitchFamily="34" charset="0"/>
              </a:rPr>
            </a:br>
            <a:r>
              <a:rPr lang="en-NZ" sz="2000" dirty="0">
                <a:solidFill>
                  <a:schemeClr val="bg1"/>
                </a:solidFill>
                <a:latin typeface="Arial" panose="020B0604020202020204" pitchFamily="34" charset="0"/>
                <a:cs typeface="Arial" panose="020B0604020202020204" pitchFamily="34" charset="0"/>
              </a:rPr>
              <a:t>just one side of their brain?!</a:t>
            </a:r>
          </a:p>
        </p:txBody>
      </p:sp>
      <p:pic>
        <p:nvPicPr>
          <p:cNvPr id="14" name="Picture 13" descr="Boy with a hearing aid smiling">
            <a:extLst>
              <a:ext uri="{FF2B5EF4-FFF2-40B4-BE49-F238E27FC236}">
                <a16:creationId xmlns:a16="http://schemas.microsoft.com/office/drawing/2014/main" id="{0A1A00AF-45D9-FD46-8FD0-8B88E5E37BF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23067" y="1187777"/>
            <a:ext cx="5429840" cy="5670223"/>
          </a:xfrm>
          <a:prstGeom prst="rect">
            <a:avLst/>
          </a:prstGeom>
        </p:spPr>
      </p:pic>
      <p:pic>
        <p:nvPicPr>
          <p:cNvPr id="8" name="Picture 7" descr="Diagram&#10;&#10;Description automatically generated with medium confidence">
            <a:extLst>
              <a:ext uri="{FF2B5EF4-FFF2-40B4-BE49-F238E27FC236}">
                <a16:creationId xmlns:a16="http://schemas.microsoft.com/office/drawing/2014/main" id="{72BCD63E-FE38-4A8C-A8D7-24F76519CD59}"/>
              </a:ext>
            </a:extLst>
          </p:cNvPr>
          <p:cNvPicPr>
            <a:picLocks noChangeAspect="1"/>
          </p:cNvPicPr>
          <p:nvPr/>
        </p:nvPicPr>
        <p:blipFill>
          <a:blip r:embed="rId5"/>
          <a:stretch>
            <a:fillRect/>
          </a:stretch>
        </p:blipFill>
        <p:spPr>
          <a:xfrm>
            <a:off x="10066144" y="6076335"/>
            <a:ext cx="1415251" cy="588036"/>
          </a:xfrm>
          <a:prstGeom prst="homePlate">
            <a:avLst>
              <a:gd name="adj" fmla="val 29264"/>
            </a:avLst>
          </a:prstGeom>
        </p:spPr>
      </p:pic>
      <p:pic>
        <p:nvPicPr>
          <p:cNvPr id="11" name="Picture 10" descr="Logo, company name&#10;&#10;Description automatically generated">
            <a:extLst>
              <a:ext uri="{FF2B5EF4-FFF2-40B4-BE49-F238E27FC236}">
                <a16:creationId xmlns:a16="http://schemas.microsoft.com/office/drawing/2014/main" id="{4A157ED3-841F-4F94-9978-57FFE31D6CE7}"/>
              </a:ext>
            </a:extLst>
          </p:cNvPr>
          <p:cNvPicPr>
            <a:picLocks noChangeAspect="1"/>
          </p:cNvPicPr>
          <p:nvPr/>
        </p:nvPicPr>
        <p:blipFill rotWithShape="1">
          <a:blip r:embed="rId6"/>
          <a:srcRect b="23578"/>
          <a:stretch/>
        </p:blipFill>
        <p:spPr>
          <a:xfrm>
            <a:off x="11481395" y="5312911"/>
            <a:ext cx="678101" cy="568739"/>
          </a:xfrm>
          <a:prstGeom prst="rect">
            <a:avLst/>
          </a:prstGeom>
        </p:spPr>
      </p:pic>
    </p:spTree>
    <p:extLst>
      <p:ext uri="{BB962C8B-B14F-4D97-AF65-F5344CB8AC3E}">
        <p14:creationId xmlns:p14="http://schemas.microsoft.com/office/powerpoint/2010/main" val="462830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7C092-1CCD-5E46-85B8-7DC96A352113}"/>
              </a:ext>
            </a:extLst>
          </p:cNvPr>
          <p:cNvSpPr>
            <a:spLocks noGrp="1"/>
          </p:cNvSpPr>
          <p:nvPr>
            <p:ph type="title"/>
          </p:nvPr>
        </p:nvSpPr>
        <p:spPr>
          <a:xfrm>
            <a:off x="372037" y="598634"/>
            <a:ext cx="4839837" cy="1266987"/>
          </a:xfrm>
        </p:spPr>
        <p:txBody>
          <a:bodyPr/>
          <a:lstStyle/>
          <a:p>
            <a:r>
              <a:rPr lang="en-GB" dirty="0"/>
              <a:t>Sleep helps the brain function</a:t>
            </a:r>
            <a:br>
              <a:rPr lang="en-GB" dirty="0"/>
            </a:br>
            <a:endParaRPr lang="en-US" dirty="0"/>
          </a:p>
        </p:txBody>
      </p:sp>
      <p:sp>
        <p:nvSpPr>
          <p:cNvPr id="4" name="Text Placeholder 3">
            <a:extLst>
              <a:ext uri="{FF2B5EF4-FFF2-40B4-BE49-F238E27FC236}">
                <a16:creationId xmlns:a16="http://schemas.microsoft.com/office/drawing/2014/main" id="{C2322211-B1BF-5A49-A434-D14CBC2B0E01}"/>
              </a:ext>
            </a:extLst>
          </p:cNvPr>
          <p:cNvSpPr>
            <a:spLocks noGrp="1"/>
          </p:cNvSpPr>
          <p:nvPr>
            <p:ph type="body" sz="quarter" idx="16"/>
          </p:nvPr>
        </p:nvSpPr>
        <p:spPr>
          <a:xfrm>
            <a:off x="6980127" y="943203"/>
            <a:ext cx="4597791" cy="4493180"/>
          </a:xfrm>
        </p:spPr>
        <p:txBody>
          <a:bodyPr/>
          <a:lstStyle/>
          <a:p>
            <a:r>
              <a:rPr lang="en-GB" sz="2600" b="1" dirty="0"/>
              <a:t>A good night's sleep helps...</a:t>
            </a:r>
            <a:br>
              <a:rPr lang="en-GB" sz="2600" b="1" dirty="0"/>
            </a:br>
            <a:endParaRPr lang="en-GB" sz="2600" b="1" dirty="0"/>
          </a:p>
          <a:p>
            <a:r>
              <a:rPr lang="en-NZ" b="1" dirty="0"/>
              <a:t>Memory</a:t>
            </a:r>
            <a:endParaRPr lang="en-NZ" dirty="0"/>
          </a:p>
          <a:p>
            <a:r>
              <a:rPr lang="en-NZ" dirty="0"/>
              <a:t>Overnight, information moves from short-term to long-term memory.</a:t>
            </a:r>
          </a:p>
          <a:p>
            <a:r>
              <a:rPr lang="en-NZ" b="1" dirty="0"/>
              <a:t>Decision making</a:t>
            </a:r>
            <a:endParaRPr lang="en-NZ" dirty="0"/>
          </a:p>
          <a:p>
            <a:r>
              <a:rPr lang="en-NZ" dirty="0"/>
              <a:t>Our ability to think and make </a:t>
            </a:r>
            <a:br>
              <a:rPr lang="en-NZ" dirty="0"/>
            </a:br>
            <a:r>
              <a:rPr lang="en-NZ" dirty="0"/>
              <a:t>decisions is improved during sleep.</a:t>
            </a:r>
          </a:p>
          <a:p>
            <a:r>
              <a:rPr lang="en-NZ" b="1" dirty="0"/>
              <a:t>Concentration and mood</a:t>
            </a:r>
            <a:endParaRPr lang="en-NZ" dirty="0"/>
          </a:p>
          <a:p>
            <a:r>
              <a:rPr lang="en-NZ" dirty="0"/>
              <a:t>While asleep, activity in the brain improves a person’s focus.</a:t>
            </a:r>
          </a:p>
        </p:txBody>
      </p:sp>
      <p:pic>
        <p:nvPicPr>
          <p:cNvPr id="7" name="Picture 6" descr="Boy with a small smile">
            <a:extLst>
              <a:ext uri="{FF2B5EF4-FFF2-40B4-BE49-F238E27FC236}">
                <a16:creationId xmlns:a16="http://schemas.microsoft.com/office/drawing/2014/main" id="{1460D117-8C91-8846-9048-F43784147F2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77196" y="1948758"/>
            <a:ext cx="6091238" cy="4909242"/>
          </a:xfrm>
          <a:prstGeom prst="rect">
            <a:avLst/>
          </a:prstGeom>
        </p:spPr>
      </p:pic>
      <p:pic>
        <p:nvPicPr>
          <p:cNvPr id="5" name="Picture 4" descr="Diagram&#10;&#10;Description automatically generated with medium confidence">
            <a:extLst>
              <a:ext uri="{FF2B5EF4-FFF2-40B4-BE49-F238E27FC236}">
                <a16:creationId xmlns:a16="http://schemas.microsoft.com/office/drawing/2014/main" id="{AD2D13CC-143F-43BD-BD7A-FDF072C701C1}"/>
              </a:ext>
            </a:extLst>
          </p:cNvPr>
          <p:cNvPicPr>
            <a:picLocks noChangeAspect="1"/>
          </p:cNvPicPr>
          <p:nvPr/>
        </p:nvPicPr>
        <p:blipFill>
          <a:blip r:embed="rId4"/>
          <a:stretch>
            <a:fillRect/>
          </a:stretch>
        </p:blipFill>
        <p:spPr>
          <a:xfrm>
            <a:off x="10066144" y="6076335"/>
            <a:ext cx="1415251" cy="588036"/>
          </a:xfrm>
          <a:prstGeom prst="homePlate">
            <a:avLst>
              <a:gd name="adj" fmla="val 29264"/>
            </a:avLst>
          </a:prstGeom>
        </p:spPr>
      </p:pic>
      <p:pic>
        <p:nvPicPr>
          <p:cNvPr id="6" name="Picture 5" descr="Logo, company name&#10;&#10;Description automatically generated">
            <a:extLst>
              <a:ext uri="{FF2B5EF4-FFF2-40B4-BE49-F238E27FC236}">
                <a16:creationId xmlns:a16="http://schemas.microsoft.com/office/drawing/2014/main" id="{25FF6E0B-148A-4C72-B1DA-2C91D0F4B97E}"/>
              </a:ext>
            </a:extLst>
          </p:cNvPr>
          <p:cNvPicPr>
            <a:picLocks noChangeAspect="1"/>
          </p:cNvPicPr>
          <p:nvPr/>
        </p:nvPicPr>
        <p:blipFill rotWithShape="1">
          <a:blip r:embed="rId5"/>
          <a:srcRect b="23578"/>
          <a:stretch/>
        </p:blipFill>
        <p:spPr>
          <a:xfrm>
            <a:off x="11481395" y="5294083"/>
            <a:ext cx="678101" cy="568739"/>
          </a:xfrm>
          <a:prstGeom prst="rect">
            <a:avLst/>
          </a:prstGeom>
        </p:spPr>
      </p:pic>
    </p:spTree>
    <p:extLst>
      <p:ext uri="{BB962C8B-B14F-4D97-AF65-F5344CB8AC3E}">
        <p14:creationId xmlns:p14="http://schemas.microsoft.com/office/powerpoint/2010/main" val="4173537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0DAB-9696-9544-B97F-CA110EDE3AC9}"/>
              </a:ext>
            </a:extLst>
          </p:cNvPr>
          <p:cNvSpPr>
            <a:spLocks noGrp="1"/>
          </p:cNvSpPr>
          <p:nvPr>
            <p:ph type="ctrTitle"/>
          </p:nvPr>
        </p:nvSpPr>
        <p:spPr>
          <a:xfrm>
            <a:off x="362988" y="2091324"/>
            <a:ext cx="4262945" cy="2308324"/>
          </a:xfrm>
        </p:spPr>
        <p:txBody>
          <a:bodyPr/>
          <a:lstStyle/>
          <a:p>
            <a:pPr marL="0" indent="0" algn="l"/>
            <a:r>
              <a:rPr lang="en-GB" dirty="0"/>
              <a:t>Sleep helps the body function</a:t>
            </a:r>
            <a:endParaRPr lang="en-US" dirty="0"/>
          </a:p>
        </p:txBody>
      </p:sp>
      <p:sp>
        <p:nvSpPr>
          <p:cNvPr id="5" name="Text Placeholder 3">
            <a:extLst>
              <a:ext uri="{FF2B5EF4-FFF2-40B4-BE49-F238E27FC236}">
                <a16:creationId xmlns:a16="http://schemas.microsoft.com/office/drawing/2014/main" id="{DE97301C-AA23-444F-9E2E-2BDFCA90A072}"/>
              </a:ext>
            </a:extLst>
          </p:cNvPr>
          <p:cNvSpPr txBox="1">
            <a:spLocks/>
          </p:cNvSpPr>
          <p:nvPr/>
        </p:nvSpPr>
        <p:spPr>
          <a:xfrm>
            <a:off x="6980127" y="851900"/>
            <a:ext cx="4848884" cy="4784127"/>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2600" b="1" dirty="0"/>
              <a:t>A good night’s </a:t>
            </a:r>
            <a:br>
              <a:rPr lang="en-GB" sz="2600" b="1" dirty="0"/>
            </a:br>
            <a:r>
              <a:rPr lang="en-GB" sz="2600" b="1" dirty="0"/>
              <a:t>sleep helps the...</a:t>
            </a:r>
          </a:p>
          <a:p>
            <a:pPr>
              <a:lnSpc>
                <a:spcPct val="100000"/>
              </a:lnSpc>
            </a:pPr>
            <a:r>
              <a:rPr lang="en-NZ" b="1" dirty="0"/>
              <a:t/>
            </a:r>
            <a:br>
              <a:rPr lang="en-NZ" b="1" dirty="0"/>
            </a:br>
            <a:r>
              <a:rPr lang="en-NZ" b="1" dirty="0"/>
              <a:t>Immune system</a:t>
            </a:r>
            <a:endParaRPr lang="en-NZ" dirty="0"/>
          </a:p>
          <a:p>
            <a:r>
              <a:rPr lang="en-NZ" dirty="0"/>
              <a:t>The immune system keeps a person healthy.</a:t>
            </a:r>
          </a:p>
          <a:p>
            <a:r>
              <a:rPr lang="en-NZ" b="1" dirty="0"/>
              <a:t>Body feel full after eating</a:t>
            </a:r>
            <a:endParaRPr lang="en-NZ" dirty="0"/>
          </a:p>
          <a:p>
            <a:r>
              <a:rPr lang="en-NZ" dirty="0"/>
              <a:t>This means a person who sleeps well </a:t>
            </a:r>
            <a:br>
              <a:rPr lang="en-NZ" dirty="0"/>
            </a:br>
            <a:r>
              <a:rPr lang="en-NZ" dirty="0"/>
              <a:t>is more likely to stay a healthy weight.</a:t>
            </a:r>
          </a:p>
          <a:p>
            <a:r>
              <a:rPr lang="en-NZ" b="1" dirty="0"/>
              <a:t>Body to grow and repair</a:t>
            </a:r>
            <a:endParaRPr lang="en-NZ" dirty="0"/>
          </a:p>
          <a:p>
            <a:r>
              <a:rPr lang="en-NZ" dirty="0"/>
              <a:t>During sleep the body repairs </a:t>
            </a:r>
            <a:br>
              <a:rPr lang="en-NZ" dirty="0"/>
            </a:br>
            <a:r>
              <a:rPr lang="en-NZ" dirty="0"/>
              <a:t>its muscles, organs and other cells.</a:t>
            </a:r>
          </a:p>
        </p:txBody>
      </p:sp>
      <p:pic>
        <p:nvPicPr>
          <p:cNvPr id="7" name="Picture 6" descr="Girl jumping in the air">
            <a:extLst>
              <a:ext uri="{FF2B5EF4-FFF2-40B4-BE49-F238E27FC236}">
                <a16:creationId xmlns:a16="http://schemas.microsoft.com/office/drawing/2014/main" id="{AE3277CD-2C55-7B4B-A557-C50F1998C8D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4709" t="-4848" r="-9904" b="-1556"/>
          <a:stretch/>
        </p:blipFill>
        <p:spPr>
          <a:xfrm>
            <a:off x="2633971" y="-1"/>
            <a:ext cx="3604905" cy="6259755"/>
          </a:xfrm>
          <a:prstGeom prst="rect">
            <a:avLst/>
          </a:prstGeom>
        </p:spPr>
      </p:pic>
      <p:pic>
        <p:nvPicPr>
          <p:cNvPr id="6" name="Picture 5" descr="Diagram&#10;&#10;Description automatically generated with medium confidence">
            <a:extLst>
              <a:ext uri="{FF2B5EF4-FFF2-40B4-BE49-F238E27FC236}">
                <a16:creationId xmlns:a16="http://schemas.microsoft.com/office/drawing/2014/main" id="{3DEE1BA4-D7E9-4402-B5AA-9290FD3C4C36}"/>
              </a:ext>
            </a:extLst>
          </p:cNvPr>
          <p:cNvPicPr>
            <a:picLocks noChangeAspect="1"/>
          </p:cNvPicPr>
          <p:nvPr/>
        </p:nvPicPr>
        <p:blipFill>
          <a:blip r:embed="rId4"/>
          <a:stretch>
            <a:fillRect/>
          </a:stretch>
        </p:blipFill>
        <p:spPr>
          <a:xfrm>
            <a:off x="10066144" y="6076335"/>
            <a:ext cx="1415251" cy="588036"/>
          </a:xfrm>
          <a:prstGeom prst="homePlate">
            <a:avLst>
              <a:gd name="adj" fmla="val 29264"/>
            </a:avLst>
          </a:prstGeom>
        </p:spPr>
      </p:pic>
      <p:pic>
        <p:nvPicPr>
          <p:cNvPr id="8" name="Picture 7" descr="Logo, company name&#10;&#10;Description automatically generated">
            <a:extLst>
              <a:ext uri="{FF2B5EF4-FFF2-40B4-BE49-F238E27FC236}">
                <a16:creationId xmlns:a16="http://schemas.microsoft.com/office/drawing/2014/main" id="{33871EC0-4B04-450C-8548-EBDFDAFB7B95}"/>
              </a:ext>
            </a:extLst>
          </p:cNvPr>
          <p:cNvPicPr>
            <a:picLocks noChangeAspect="1"/>
          </p:cNvPicPr>
          <p:nvPr/>
        </p:nvPicPr>
        <p:blipFill rotWithShape="1">
          <a:blip r:embed="rId5"/>
          <a:srcRect b="23578"/>
          <a:stretch/>
        </p:blipFill>
        <p:spPr>
          <a:xfrm>
            <a:off x="11481395" y="5309615"/>
            <a:ext cx="678101" cy="568739"/>
          </a:xfrm>
          <a:prstGeom prst="rect">
            <a:avLst/>
          </a:prstGeom>
        </p:spPr>
      </p:pic>
    </p:spTree>
    <p:extLst>
      <p:ext uri="{BB962C8B-B14F-4D97-AF65-F5344CB8AC3E}">
        <p14:creationId xmlns:p14="http://schemas.microsoft.com/office/powerpoint/2010/main" val="3358536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7C092-1CCD-5E46-85B8-7DC96A352113}"/>
              </a:ext>
            </a:extLst>
          </p:cNvPr>
          <p:cNvSpPr>
            <a:spLocks noGrp="1"/>
          </p:cNvSpPr>
          <p:nvPr>
            <p:ph type="title"/>
          </p:nvPr>
        </p:nvSpPr>
        <p:spPr>
          <a:xfrm>
            <a:off x="372037" y="1209870"/>
            <a:ext cx="4839837" cy="750454"/>
          </a:xfrm>
        </p:spPr>
        <p:txBody>
          <a:bodyPr/>
          <a:lstStyle/>
          <a:p>
            <a:r>
              <a:rPr lang="en-GB" dirty="0"/>
              <a:t>Think about</a:t>
            </a:r>
            <a:endParaRPr lang="en-US" dirty="0"/>
          </a:p>
        </p:txBody>
      </p:sp>
      <p:sp>
        <p:nvSpPr>
          <p:cNvPr id="4" name="Text Placeholder 3">
            <a:extLst>
              <a:ext uri="{FF2B5EF4-FFF2-40B4-BE49-F238E27FC236}">
                <a16:creationId xmlns:a16="http://schemas.microsoft.com/office/drawing/2014/main" id="{C2322211-B1BF-5A49-A434-D14CBC2B0E01}"/>
              </a:ext>
            </a:extLst>
          </p:cNvPr>
          <p:cNvSpPr>
            <a:spLocks noGrp="1"/>
          </p:cNvSpPr>
          <p:nvPr>
            <p:ph type="body" sz="quarter" idx="16"/>
          </p:nvPr>
        </p:nvSpPr>
        <p:spPr>
          <a:xfrm>
            <a:off x="6980127" y="1096409"/>
            <a:ext cx="4597791" cy="1582502"/>
          </a:xfrm>
        </p:spPr>
        <p:txBody>
          <a:bodyPr/>
          <a:lstStyle/>
          <a:p>
            <a:pPr>
              <a:lnSpc>
                <a:spcPct val="100000"/>
              </a:lnSpc>
            </a:pPr>
            <a:r>
              <a:rPr lang="en-NZ" sz="2600" b="1" dirty="0"/>
              <a:t>Imagine you have a chance to speak in assembly.   </a:t>
            </a:r>
            <a:endParaRPr lang="en-NZ" sz="2600" dirty="0"/>
          </a:p>
          <a:p>
            <a:r>
              <a:rPr lang="en-NZ" dirty="0"/>
              <a:t>Can you explain the benefits </a:t>
            </a:r>
            <a:br>
              <a:rPr lang="en-NZ" dirty="0"/>
            </a:br>
            <a:r>
              <a:rPr lang="en-NZ" dirty="0"/>
              <a:t>of sleep in just 30 seconds? </a:t>
            </a:r>
          </a:p>
        </p:txBody>
      </p:sp>
      <p:pic>
        <p:nvPicPr>
          <p:cNvPr id="6" name="Picture 5" descr="Two friends laughing">
            <a:extLst>
              <a:ext uri="{FF2B5EF4-FFF2-40B4-BE49-F238E27FC236}">
                <a16:creationId xmlns:a16="http://schemas.microsoft.com/office/drawing/2014/main" id="{817E67D9-0770-614C-9383-0EA7FB5847A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7922" t="-5014" r="-10784"/>
          <a:stretch/>
        </p:blipFill>
        <p:spPr>
          <a:xfrm>
            <a:off x="274071" y="2142332"/>
            <a:ext cx="10498312" cy="4715667"/>
          </a:xfrm>
          <a:prstGeom prst="rect">
            <a:avLst/>
          </a:prstGeom>
        </p:spPr>
      </p:pic>
      <p:pic>
        <p:nvPicPr>
          <p:cNvPr id="5" name="Picture 4" descr="Diagram&#10;&#10;Description automatically generated with medium confidence">
            <a:extLst>
              <a:ext uri="{FF2B5EF4-FFF2-40B4-BE49-F238E27FC236}">
                <a16:creationId xmlns:a16="http://schemas.microsoft.com/office/drawing/2014/main" id="{0BAE7DEA-AC3F-4DD2-BD13-6D43F077EEAD}"/>
              </a:ext>
            </a:extLst>
          </p:cNvPr>
          <p:cNvPicPr>
            <a:picLocks noChangeAspect="1"/>
          </p:cNvPicPr>
          <p:nvPr/>
        </p:nvPicPr>
        <p:blipFill>
          <a:blip r:embed="rId4"/>
          <a:stretch>
            <a:fillRect/>
          </a:stretch>
        </p:blipFill>
        <p:spPr>
          <a:xfrm>
            <a:off x="10066144" y="6076335"/>
            <a:ext cx="1415251" cy="588036"/>
          </a:xfrm>
          <a:prstGeom prst="homePlate">
            <a:avLst>
              <a:gd name="adj" fmla="val 29264"/>
            </a:avLst>
          </a:prstGeom>
        </p:spPr>
      </p:pic>
      <p:pic>
        <p:nvPicPr>
          <p:cNvPr id="7" name="Picture 6" descr="Logo, company name&#10;&#10;Description automatically generated">
            <a:extLst>
              <a:ext uri="{FF2B5EF4-FFF2-40B4-BE49-F238E27FC236}">
                <a16:creationId xmlns:a16="http://schemas.microsoft.com/office/drawing/2014/main" id="{AD47927F-4FEC-4225-BDE9-A6DF882A9F61}"/>
              </a:ext>
            </a:extLst>
          </p:cNvPr>
          <p:cNvPicPr>
            <a:picLocks noChangeAspect="1"/>
          </p:cNvPicPr>
          <p:nvPr/>
        </p:nvPicPr>
        <p:blipFill rotWithShape="1">
          <a:blip r:embed="rId5"/>
          <a:srcRect b="23578"/>
          <a:stretch/>
        </p:blipFill>
        <p:spPr>
          <a:xfrm>
            <a:off x="11481395" y="5313968"/>
            <a:ext cx="678101" cy="568739"/>
          </a:xfrm>
          <a:prstGeom prst="rect">
            <a:avLst/>
          </a:prstGeom>
        </p:spPr>
      </p:pic>
    </p:spTree>
    <p:extLst>
      <p:ext uri="{BB962C8B-B14F-4D97-AF65-F5344CB8AC3E}">
        <p14:creationId xmlns:p14="http://schemas.microsoft.com/office/powerpoint/2010/main" val="1907571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14E752-8A28-E74C-948A-8A4EC342C699}"/>
              </a:ext>
            </a:extLst>
          </p:cNvPr>
          <p:cNvSpPr>
            <a:spLocks noGrp="1"/>
          </p:cNvSpPr>
          <p:nvPr>
            <p:ph type="title"/>
          </p:nvPr>
        </p:nvSpPr>
        <p:spPr>
          <a:xfrm>
            <a:off x="335173" y="674931"/>
            <a:ext cx="3950224" cy="1266987"/>
          </a:xfrm>
        </p:spPr>
        <p:txBody>
          <a:bodyPr/>
          <a:lstStyle/>
          <a:p>
            <a:r>
              <a:rPr lang="en-GB" dirty="0"/>
              <a:t>Discussion questions</a:t>
            </a:r>
            <a:endParaRPr lang="en-US" dirty="0"/>
          </a:p>
        </p:txBody>
      </p:sp>
      <p:sp>
        <p:nvSpPr>
          <p:cNvPr id="5" name="Text Placeholder 4">
            <a:extLst>
              <a:ext uri="{FF2B5EF4-FFF2-40B4-BE49-F238E27FC236}">
                <a16:creationId xmlns:a16="http://schemas.microsoft.com/office/drawing/2014/main" id="{44E9BAEC-940B-DD42-8AC6-A3568ECA3614}"/>
              </a:ext>
            </a:extLst>
          </p:cNvPr>
          <p:cNvSpPr>
            <a:spLocks noGrp="1"/>
          </p:cNvSpPr>
          <p:nvPr>
            <p:ph type="body" sz="quarter" idx="14"/>
          </p:nvPr>
        </p:nvSpPr>
        <p:spPr>
          <a:xfrm>
            <a:off x="365241" y="2662519"/>
            <a:ext cx="3426829" cy="2178608"/>
          </a:xfrm>
        </p:spPr>
        <p:txBody>
          <a:bodyPr/>
          <a:lstStyle/>
          <a:p>
            <a:r>
              <a:rPr lang="en-NZ" b="1" dirty="0"/>
              <a:t>All   </a:t>
            </a:r>
            <a:endParaRPr lang="en-NZ" dirty="0"/>
          </a:p>
          <a:p>
            <a:r>
              <a:rPr lang="en-NZ" sz="2200" dirty="0"/>
              <a:t>Which benefit(s) of sleeping were you most surprised about? Why?</a:t>
            </a:r>
          </a:p>
          <a:p>
            <a:r>
              <a:rPr lang="en-NZ" sz="2200" dirty="0"/>
              <a:t>What might a person </a:t>
            </a:r>
            <a:br>
              <a:rPr lang="en-NZ" sz="2200" dirty="0"/>
            </a:br>
            <a:r>
              <a:rPr lang="en-NZ" sz="2200" dirty="0"/>
              <a:t>be like when they have slept well? </a:t>
            </a:r>
          </a:p>
        </p:txBody>
      </p:sp>
      <p:sp>
        <p:nvSpPr>
          <p:cNvPr id="8" name="Rectangle 7">
            <a:extLst>
              <a:ext uri="{FF2B5EF4-FFF2-40B4-BE49-F238E27FC236}">
                <a16:creationId xmlns:a16="http://schemas.microsoft.com/office/drawing/2014/main" id="{ECDEC3A1-7CC9-7243-BDF1-E2AEB3961C64}"/>
              </a:ext>
              <a:ext uri="{C183D7F6-B498-43B3-948B-1728B52AA6E4}">
                <adec:decorative xmlns:adec="http://schemas.microsoft.com/office/drawing/2017/decorative" xmlns="" val="1"/>
              </a:ext>
            </a:extLst>
          </p:cNvPr>
          <p:cNvSpPr/>
          <p:nvPr/>
        </p:nvSpPr>
        <p:spPr>
          <a:xfrm>
            <a:off x="6887466" y="1215003"/>
            <a:ext cx="1134497" cy="1134497"/>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D8C22597-9BEE-4D47-BA31-EA3E16B7AB75}"/>
              </a:ext>
              <a:ext uri="{C183D7F6-B498-43B3-948B-1728B52AA6E4}">
                <adec:decorative xmlns:adec="http://schemas.microsoft.com/office/drawing/2017/decorative" xmlns="" val="1"/>
              </a:ext>
            </a:extLst>
          </p:cNvPr>
          <p:cNvPicPr>
            <a:picLocks noChangeAspect="1"/>
          </p:cNvPicPr>
          <p:nvPr/>
        </p:nvPicPr>
        <p:blipFill>
          <a:blip r:embed="rId3"/>
          <a:stretch>
            <a:fillRect/>
          </a:stretch>
        </p:blipFill>
        <p:spPr>
          <a:xfrm>
            <a:off x="7124330" y="1386721"/>
            <a:ext cx="660769" cy="791062"/>
          </a:xfrm>
          <a:prstGeom prst="rect">
            <a:avLst/>
          </a:prstGeom>
        </p:spPr>
      </p:pic>
      <p:sp>
        <p:nvSpPr>
          <p:cNvPr id="10" name="Text Placeholder 6">
            <a:extLst>
              <a:ext uri="{FF2B5EF4-FFF2-40B4-BE49-F238E27FC236}">
                <a16:creationId xmlns:a16="http://schemas.microsoft.com/office/drawing/2014/main" id="{FA3FCFE6-C4E0-F145-95A2-09A36B310AC7}"/>
              </a:ext>
            </a:extLst>
          </p:cNvPr>
          <p:cNvSpPr txBox="1">
            <a:spLocks/>
          </p:cNvSpPr>
          <p:nvPr/>
        </p:nvSpPr>
        <p:spPr>
          <a:xfrm>
            <a:off x="8021963" y="2349500"/>
            <a:ext cx="3676978" cy="2388774"/>
          </a:xfrm>
          <a:prstGeom prst="rect">
            <a:avLst/>
          </a:prstGeom>
          <a:solidFill>
            <a:srgbClr val="EC1077"/>
          </a:solidFill>
        </p:spPr>
        <p:txBody>
          <a:bodyPr vert="horz" wrap="square" lIns="144000" tIns="0" rIns="0" bIns="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spcBef>
                <a:spcPts val="1200"/>
              </a:spcBef>
            </a:pPr>
            <a:r>
              <a:rPr lang="en-GB" b="1" dirty="0">
                <a:solidFill>
                  <a:schemeClr val="bg1"/>
                </a:solidFill>
              </a:rPr>
              <a:t>Challenge: </a:t>
            </a:r>
          </a:p>
          <a:p>
            <a:pPr algn="l">
              <a:spcBef>
                <a:spcPts val="1200"/>
              </a:spcBef>
            </a:pPr>
            <a:r>
              <a:rPr lang="en-GB" dirty="0">
                <a:solidFill>
                  <a:schemeClr val="bg1"/>
                </a:solidFill>
              </a:rPr>
              <a:t>Why do you think a two </a:t>
            </a:r>
            <a:br>
              <a:rPr lang="en-GB" dirty="0">
                <a:solidFill>
                  <a:schemeClr val="bg1"/>
                </a:solidFill>
              </a:rPr>
            </a:br>
            <a:r>
              <a:rPr lang="en-GB" dirty="0">
                <a:solidFill>
                  <a:schemeClr val="bg1"/>
                </a:solidFill>
              </a:rPr>
              <a:t>year old or a teenager needs more sleep than an adult? </a:t>
            </a:r>
          </a:p>
          <a:p>
            <a:pPr algn="l">
              <a:spcBef>
                <a:spcPts val="1200"/>
              </a:spcBef>
            </a:pPr>
            <a:r>
              <a:rPr lang="en-GB" dirty="0">
                <a:solidFill>
                  <a:schemeClr val="bg1"/>
                </a:solidFill>
              </a:rPr>
              <a:t>Are rest and sleep </a:t>
            </a:r>
            <a:br>
              <a:rPr lang="en-GB" dirty="0">
                <a:solidFill>
                  <a:schemeClr val="bg1"/>
                </a:solidFill>
              </a:rPr>
            </a:br>
            <a:r>
              <a:rPr lang="en-GB" dirty="0">
                <a:solidFill>
                  <a:schemeClr val="bg1"/>
                </a:solidFill>
              </a:rPr>
              <a:t>the same thing?</a:t>
            </a:r>
          </a:p>
        </p:txBody>
      </p:sp>
      <p:pic>
        <p:nvPicPr>
          <p:cNvPr id="13" name="Picture Placeholder 7" descr="Girl in a hijab smiling">
            <a:extLst>
              <a:ext uri="{FF2B5EF4-FFF2-40B4-BE49-F238E27FC236}">
                <a16:creationId xmlns:a16="http://schemas.microsoft.com/office/drawing/2014/main" id="{50F9AB00-74CC-6B40-893F-7E704A6C781A}"/>
              </a:ext>
            </a:extLst>
          </p:cNvPr>
          <p:cNvPicPr>
            <a:picLocks noGrp="1" noChangeAspect="1"/>
          </p:cNvPicPr>
          <p:nvPr>
            <p:ph type="pic" sz="quarter" idx="4294967295"/>
          </p:nvPr>
        </p:nvPicPr>
        <p:blipFill rotWithShape="1">
          <a:blip r:embed="rId4" cstate="screen">
            <a:extLst>
              <a:ext uri="{28A0092B-C50C-407E-A947-70E740481C1C}">
                <a14:useLocalDpi xmlns:a14="http://schemas.microsoft.com/office/drawing/2010/main"/>
              </a:ext>
            </a:extLst>
          </a:blip>
          <a:srcRect/>
          <a:stretch/>
        </p:blipFill>
        <p:spPr>
          <a:xfrm>
            <a:off x="2879332" y="24384"/>
            <a:ext cx="4654080" cy="6833616"/>
          </a:xfrm>
        </p:spPr>
      </p:pic>
      <p:pic>
        <p:nvPicPr>
          <p:cNvPr id="11" name="Picture 10" descr="Diagram&#10;&#10;Description automatically generated with medium confidence">
            <a:extLst>
              <a:ext uri="{FF2B5EF4-FFF2-40B4-BE49-F238E27FC236}">
                <a16:creationId xmlns:a16="http://schemas.microsoft.com/office/drawing/2014/main" id="{35C6FB61-FAF6-44D4-B156-63D8024C8C99}"/>
              </a:ext>
            </a:extLst>
          </p:cNvPr>
          <p:cNvPicPr>
            <a:picLocks noChangeAspect="1"/>
          </p:cNvPicPr>
          <p:nvPr/>
        </p:nvPicPr>
        <p:blipFill>
          <a:blip r:embed="rId5"/>
          <a:stretch>
            <a:fillRect/>
          </a:stretch>
        </p:blipFill>
        <p:spPr>
          <a:xfrm>
            <a:off x="10066144" y="6076335"/>
            <a:ext cx="1415251" cy="588036"/>
          </a:xfrm>
          <a:prstGeom prst="homePlate">
            <a:avLst>
              <a:gd name="adj" fmla="val 29264"/>
            </a:avLst>
          </a:prstGeom>
        </p:spPr>
      </p:pic>
      <p:pic>
        <p:nvPicPr>
          <p:cNvPr id="12" name="Picture 11" descr="Logo, company name&#10;&#10;Description automatically generated">
            <a:extLst>
              <a:ext uri="{FF2B5EF4-FFF2-40B4-BE49-F238E27FC236}">
                <a16:creationId xmlns:a16="http://schemas.microsoft.com/office/drawing/2014/main" id="{436B4C2F-7AA5-45AB-849B-B4737C595CD8}"/>
              </a:ext>
            </a:extLst>
          </p:cNvPr>
          <p:cNvPicPr>
            <a:picLocks noChangeAspect="1"/>
          </p:cNvPicPr>
          <p:nvPr/>
        </p:nvPicPr>
        <p:blipFill rotWithShape="1">
          <a:blip r:embed="rId6"/>
          <a:srcRect b="23578"/>
          <a:stretch/>
        </p:blipFill>
        <p:spPr>
          <a:xfrm>
            <a:off x="11481395" y="5304032"/>
            <a:ext cx="678101" cy="568739"/>
          </a:xfrm>
          <a:prstGeom prst="rect">
            <a:avLst/>
          </a:prstGeom>
        </p:spPr>
      </p:pic>
    </p:spTree>
    <p:extLst>
      <p:ext uri="{BB962C8B-B14F-4D97-AF65-F5344CB8AC3E}">
        <p14:creationId xmlns:p14="http://schemas.microsoft.com/office/powerpoint/2010/main" val="222520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F17E5-2F3B-4949-B444-1FC746AF686E}"/>
              </a:ext>
            </a:extLst>
          </p:cNvPr>
          <p:cNvSpPr>
            <a:spLocks noGrp="1"/>
          </p:cNvSpPr>
          <p:nvPr>
            <p:ph type="title"/>
          </p:nvPr>
        </p:nvSpPr>
        <p:spPr>
          <a:xfrm>
            <a:off x="1047403" y="365761"/>
            <a:ext cx="4428237" cy="1483150"/>
          </a:xfrm>
        </p:spPr>
        <p:txBody>
          <a:bodyPr/>
          <a:lstStyle/>
          <a:p>
            <a:pPr>
              <a:lnSpc>
                <a:spcPts val="6000"/>
              </a:lnSpc>
            </a:pPr>
            <a:r>
              <a:rPr lang="en-GB" dirty="0"/>
              <a:t>Good quality vs. poor quality sleep</a:t>
            </a:r>
          </a:p>
        </p:txBody>
      </p:sp>
      <p:pic>
        <p:nvPicPr>
          <p:cNvPr id="3" name="Picture 2" descr="Two presenters with the subtitle 'Everyone knows sleep is important' "/>
          <p:cNvPicPr>
            <a:picLocks noChangeAspect="1"/>
          </p:cNvPicPr>
          <p:nvPr/>
        </p:nvPicPr>
        <p:blipFill>
          <a:blip r:embed="rId3"/>
          <a:stretch>
            <a:fillRect/>
          </a:stretch>
        </p:blipFill>
        <p:spPr>
          <a:xfrm>
            <a:off x="385968" y="3014577"/>
            <a:ext cx="5236821" cy="2926034"/>
          </a:xfrm>
          <a:prstGeom prst="rect">
            <a:avLst/>
          </a:prstGeom>
        </p:spPr>
      </p:pic>
      <p:grpSp>
        <p:nvGrpSpPr>
          <p:cNvPr id="12" name="Group 11" descr="Play button, click to watch the video https://www.nhs.uk/oneyou/every-mind-matters/youth-mental-health/">
            <a:extLst>
              <a:ext uri="{FF2B5EF4-FFF2-40B4-BE49-F238E27FC236}">
                <a16:creationId xmlns:a16="http://schemas.microsoft.com/office/drawing/2014/main" id="{4146F6A5-9BF1-6E47-9258-ECDE71FF016F}"/>
              </a:ext>
            </a:extLst>
          </p:cNvPr>
          <p:cNvGrpSpPr/>
          <p:nvPr/>
        </p:nvGrpSpPr>
        <p:grpSpPr>
          <a:xfrm>
            <a:off x="2573372" y="3986914"/>
            <a:ext cx="804094" cy="804094"/>
            <a:chOff x="2573372" y="3986914"/>
            <a:chExt cx="804094" cy="804094"/>
          </a:xfrm>
        </p:grpSpPr>
        <p:sp>
          <p:nvSpPr>
            <p:cNvPr id="13" name="Rectangle 12">
              <a:extLst>
                <a:ext uri="{FF2B5EF4-FFF2-40B4-BE49-F238E27FC236}">
                  <a16:creationId xmlns:a16="http://schemas.microsoft.com/office/drawing/2014/main" id="{938A939F-B557-D04F-829E-B5894A60155A}"/>
                </a:ext>
              </a:extLst>
            </p:cNvPr>
            <p:cNvSpPr/>
            <p:nvPr/>
          </p:nvSpPr>
          <p:spPr>
            <a:xfrm>
              <a:off x="2573372" y="3986914"/>
              <a:ext cx="804094" cy="804094"/>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hlinkClick r:id="rId4"/>
              <a:extLst>
                <a:ext uri="{FF2B5EF4-FFF2-40B4-BE49-F238E27FC236}">
                  <a16:creationId xmlns:a16="http://schemas.microsoft.com/office/drawing/2014/main" id="{63E59EA6-CF02-5E4D-8737-3C52134665BB}"/>
                </a:ext>
              </a:extLst>
            </p:cNvPr>
            <p:cNvPicPr>
              <a:picLocks noChangeAspect="1"/>
            </p:cNvPicPr>
            <p:nvPr/>
          </p:nvPicPr>
          <p:blipFill>
            <a:blip r:embed="rId5"/>
            <a:stretch>
              <a:fillRect/>
            </a:stretch>
          </p:blipFill>
          <p:spPr>
            <a:xfrm>
              <a:off x="2818666" y="4168834"/>
              <a:ext cx="371427" cy="453966"/>
            </a:xfrm>
            <a:prstGeom prst="rect">
              <a:avLst/>
            </a:prstGeom>
          </p:spPr>
        </p:pic>
      </p:grpSp>
      <p:sp>
        <p:nvSpPr>
          <p:cNvPr id="5" name="Text Placeholder 4">
            <a:extLst>
              <a:ext uri="{FF2B5EF4-FFF2-40B4-BE49-F238E27FC236}">
                <a16:creationId xmlns:a16="http://schemas.microsoft.com/office/drawing/2014/main" id="{EF68D1C1-6526-0046-AE3E-6600B60DC006}"/>
              </a:ext>
            </a:extLst>
          </p:cNvPr>
          <p:cNvSpPr>
            <a:spLocks noGrp="1"/>
          </p:cNvSpPr>
          <p:nvPr>
            <p:ph type="body" sz="quarter" idx="14"/>
          </p:nvPr>
        </p:nvSpPr>
        <p:spPr>
          <a:xfrm>
            <a:off x="7198012" y="2042241"/>
            <a:ext cx="3842024" cy="1944673"/>
          </a:xfrm>
        </p:spPr>
        <p:txBody>
          <a:bodyPr/>
          <a:lstStyle/>
          <a:p>
            <a:r>
              <a:rPr lang="en-GB" b="1" dirty="0"/>
              <a:t>Watch the first </a:t>
            </a:r>
            <a:br>
              <a:rPr lang="en-GB" b="1" dirty="0"/>
            </a:br>
            <a:r>
              <a:rPr lang="en-GB" b="1" dirty="0"/>
              <a:t>part of this video.</a:t>
            </a:r>
          </a:p>
          <a:p>
            <a:r>
              <a:rPr lang="en-NZ" sz="2000" dirty="0"/>
              <a:t>Be ready to list some ways sleep can affect how a person looks, feels and behaves.</a:t>
            </a:r>
          </a:p>
        </p:txBody>
      </p:sp>
      <p:pic>
        <p:nvPicPr>
          <p:cNvPr id="8" name="Picture 7" descr="Diagram&#10;&#10;Description automatically generated with medium confidence">
            <a:extLst>
              <a:ext uri="{FF2B5EF4-FFF2-40B4-BE49-F238E27FC236}">
                <a16:creationId xmlns:a16="http://schemas.microsoft.com/office/drawing/2014/main" id="{368B3CB8-36B9-4890-B912-DBBE4F50B8A7}"/>
              </a:ext>
            </a:extLst>
          </p:cNvPr>
          <p:cNvPicPr>
            <a:picLocks noChangeAspect="1"/>
          </p:cNvPicPr>
          <p:nvPr/>
        </p:nvPicPr>
        <p:blipFill>
          <a:blip r:embed="rId6"/>
          <a:stretch>
            <a:fillRect/>
          </a:stretch>
        </p:blipFill>
        <p:spPr>
          <a:xfrm>
            <a:off x="10066144" y="6076335"/>
            <a:ext cx="1415251" cy="588036"/>
          </a:xfrm>
          <a:prstGeom prst="homePlate">
            <a:avLst>
              <a:gd name="adj" fmla="val 29264"/>
            </a:avLst>
          </a:prstGeom>
        </p:spPr>
      </p:pic>
      <p:pic>
        <p:nvPicPr>
          <p:cNvPr id="9" name="Picture 8" descr="Logo, company name&#10;&#10;Description automatically generated">
            <a:extLst>
              <a:ext uri="{FF2B5EF4-FFF2-40B4-BE49-F238E27FC236}">
                <a16:creationId xmlns:a16="http://schemas.microsoft.com/office/drawing/2014/main" id="{E2BAE11E-3A4D-4B09-A83B-ED1059047750}"/>
              </a:ext>
            </a:extLst>
          </p:cNvPr>
          <p:cNvPicPr>
            <a:picLocks noChangeAspect="1"/>
          </p:cNvPicPr>
          <p:nvPr/>
        </p:nvPicPr>
        <p:blipFill rotWithShape="1">
          <a:blip r:embed="rId7"/>
          <a:srcRect b="23578"/>
          <a:stretch/>
        </p:blipFill>
        <p:spPr>
          <a:xfrm>
            <a:off x="11466981" y="5289886"/>
            <a:ext cx="678101" cy="568739"/>
          </a:xfrm>
          <a:prstGeom prst="rect">
            <a:avLst/>
          </a:prstGeom>
        </p:spPr>
      </p:pic>
    </p:spTree>
    <p:extLst>
      <p:ext uri="{BB962C8B-B14F-4D97-AF65-F5344CB8AC3E}">
        <p14:creationId xmlns:p14="http://schemas.microsoft.com/office/powerpoint/2010/main" val="4113401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14E752-8A28-E74C-948A-8A4EC342C699}"/>
              </a:ext>
            </a:extLst>
          </p:cNvPr>
          <p:cNvSpPr>
            <a:spLocks noGrp="1"/>
          </p:cNvSpPr>
          <p:nvPr>
            <p:ph type="title"/>
          </p:nvPr>
        </p:nvSpPr>
        <p:spPr>
          <a:xfrm>
            <a:off x="335173" y="352454"/>
            <a:ext cx="10928572" cy="844580"/>
          </a:xfrm>
        </p:spPr>
        <p:txBody>
          <a:bodyPr/>
          <a:lstStyle/>
          <a:p>
            <a:r>
              <a:rPr lang="en-GB" dirty="0"/>
              <a:t>Good quality vs. poor quality sleep</a:t>
            </a:r>
            <a:endParaRPr lang="en-US" dirty="0"/>
          </a:p>
        </p:txBody>
      </p:sp>
      <p:sp>
        <p:nvSpPr>
          <p:cNvPr id="16" name="Text Placeholder 4">
            <a:extLst>
              <a:ext uri="{FF2B5EF4-FFF2-40B4-BE49-F238E27FC236}">
                <a16:creationId xmlns:a16="http://schemas.microsoft.com/office/drawing/2014/main" id="{1B157B67-B499-EE4A-A9BC-DD57E8CA34EC}"/>
              </a:ext>
            </a:extLst>
          </p:cNvPr>
          <p:cNvSpPr>
            <a:spLocks noGrp="1"/>
          </p:cNvSpPr>
          <p:nvPr>
            <p:ph type="body" sz="quarter" idx="14"/>
          </p:nvPr>
        </p:nvSpPr>
        <p:spPr>
          <a:xfrm>
            <a:off x="365241" y="1644742"/>
            <a:ext cx="5345602" cy="882327"/>
          </a:xfrm>
        </p:spPr>
        <p:txBody>
          <a:bodyPr/>
          <a:lstStyle/>
          <a:p>
            <a:r>
              <a:rPr lang="en-NZ" b="1" dirty="0"/>
              <a:t>Good quality sleep   </a:t>
            </a:r>
            <a:endParaRPr lang="en-NZ" dirty="0"/>
          </a:p>
          <a:p>
            <a:r>
              <a:rPr lang="en-NZ" sz="2200" dirty="0"/>
              <a:t>How might a person who has slept well</a:t>
            </a:r>
            <a:r>
              <a:rPr lang="en-NZ" sz="2200" b="1" dirty="0"/>
              <a:t>:</a:t>
            </a:r>
            <a:endParaRPr lang="en-NZ" sz="2200" dirty="0"/>
          </a:p>
        </p:txBody>
      </p:sp>
      <p:sp>
        <p:nvSpPr>
          <p:cNvPr id="13" name="Text Placeholder 6">
            <a:extLst>
              <a:ext uri="{FF2B5EF4-FFF2-40B4-BE49-F238E27FC236}">
                <a16:creationId xmlns:a16="http://schemas.microsoft.com/office/drawing/2014/main" id="{3ACDFC89-B7C9-4A42-8959-11D19A6345D2}"/>
              </a:ext>
            </a:extLst>
          </p:cNvPr>
          <p:cNvSpPr txBox="1">
            <a:spLocks/>
          </p:cNvSpPr>
          <p:nvPr/>
        </p:nvSpPr>
        <p:spPr>
          <a:xfrm>
            <a:off x="337280" y="2637417"/>
            <a:ext cx="1664179" cy="650265"/>
          </a:xfrm>
          <a:prstGeom prst="rect">
            <a:avLst/>
          </a:prstGeom>
          <a:solidFill>
            <a:srgbClr val="EC1077"/>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Look?</a:t>
            </a:r>
          </a:p>
        </p:txBody>
      </p:sp>
      <p:sp>
        <p:nvSpPr>
          <p:cNvPr id="14" name="Text Placeholder 6">
            <a:extLst>
              <a:ext uri="{FF2B5EF4-FFF2-40B4-BE49-F238E27FC236}">
                <a16:creationId xmlns:a16="http://schemas.microsoft.com/office/drawing/2014/main" id="{D7B348B8-29CD-3646-87E4-81CA4B0B1B87}"/>
              </a:ext>
            </a:extLst>
          </p:cNvPr>
          <p:cNvSpPr txBox="1">
            <a:spLocks/>
          </p:cNvSpPr>
          <p:nvPr/>
        </p:nvSpPr>
        <p:spPr>
          <a:xfrm>
            <a:off x="2191972" y="2637417"/>
            <a:ext cx="1664179" cy="650265"/>
          </a:xfrm>
          <a:prstGeom prst="rect">
            <a:avLst/>
          </a:prstGeom>
          <a:solidFill>
            <a:srgbClr val="EC1077"/>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Feel?</a:t>
            </a:r>
          </a:p>
        </p:txBody>
      </p:sp>
      <p:sp>
        <p:nvSpPr>
          <p:cNvPr id="15" name="Text Placeholder 6">
            <a:extLst>
              <a:ext uri="{FF2B5EF4-FFF2-40B4-BE49-F238E27FC236}">
                <a16:creationId xmlns:a16="http://schemas.microsoft.com/office/drawing/2014/main" id="{5808CD6E-2637-D048-BD81-6084EFC9C30C}"/>
              </a:ext>
            </a:extLst>
          </p:cNvPr>
          <p:cNvSpPr txBox="1">
            <a:spLocks/>
          </p:cNvSpPr>
          <p:nvPr/>
        </p:nvSpPr>
        <p:spPr>
          <a:xfrm>
            <a:off x="4046664" y="2637417"/>
            <a:ext cx="1664179" cy="650265"/>
          </a:xfrm>
          <a:prstGeom prst="rect">
            <a:avLst/>
          </a:prstGeom>
          <a:solidFill>
            <a:srgbClr val="EC1077"/>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Behave?</a:t>
            </a:r>
          </a:p>
        </p:txBody>
      </p:sp>
      <p:sp>
        <p:nvSpPr>
          <p:cNvPr id="18" name="Text Placeholder 6">
            <a:extLst>
              <a:ext uri="{FF2B5EF4-FFF2-40B4-BE49-F238E27FC236}">
                <a16:creationId xmlns:a16="http://schemas.microsoft.com/office/drawing/2014/main" id="{81E6694C-3E6F-DE43-A0BA-39CC4E035D98}"/>
              </a:ext>
              <a:ext uri="{C183D7F6-B498-43B3-948B-1728B52AA6E4}">
                <adec:decorative xmlns:adec="http://schemas.microsoft.com/office/drawing/2017/decorative" xmlns="" val="1"/>
              </a:ext>
            </a:extLst>
          </p:cNvPr>
          <p:cNvSpPr txBox="1">
            <a:spLocks/>
          </p:cNvSpPr>
          <p:nvPr/>
        </p:nvSpPr>
        <p:spPr>
          <a:xfrm>
            <a:off x="337280" y="3491345"/>
            <a:ext cx="5373563" cy="2119746"/>
          </a:xfrm>
          <a:prstGeom prst="rect">
            <a:avLst/>
          </a:prstGeom>
          <a:noFill/>
          <a:ln>
            <a:solidFill>
              <a:schemeClr val="tx1"/>
            </a:solidFill>
          </a:ln>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endParaRPr lang="en-GB" b="1" dirty="0"/>
          </a:p>
        </p:txBody>
      </p:sp>
      <p:sp>
        <p:nvSpPr>
          <p:cNvPr id="17" name="Text Placeholder 4">
            <a:extLst>
              <a:ext uri="{FF2B5EF4-FFF2-40B4-BE49-F238E27FC236}">
                <a16:creationId xmlns:a16="http://schemas.microsoft.com/office/drawing/2014/main" id="{84014885-93B2-214A-9DB6-28E2E690D0F5}"/>
              </a:ext>
            </a:extLst>
          </p:cNvPr>
          <p:cNvSpPr txBox="1">
            <a:spLocks/>
          </p:cNvSpPr>
          <p:nvPr/>
        </p:nvSpPr>
        <p:spPr>
          <a:xfrm>
            <a:off x="6453199" y="1644741"/>
            <a:ext cx="5401520" cy="1133993"/>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t>Poor quality sleep</a:t>
            </a:r>
          </a:p>
          <a:p>
            <a:r>
              <a:rPr lang="en-NZ" sz="2200" dirty="0"/>
              <a:t>How might a person who has not slept well</a:t>
            </a:r>
            <a:r>
              <a:rPr lang="en-NZ" sz="2200" b="1" dirty="0"/>
              <a:t>:</a:t>
            </a:r>
            <a:endParaRPr lang="en-NZ" sz="2200" dirty="0"/>
          </a:p>
        </p:txBody>
      </p:sp>
      <p:sp>
        <p:nvSpPr>
          <p:cNvPr id="19" name="Text Placeholder 6">
            <a:extLst>
              <a:ext uri="{FF2B5EF4-FFF2-40B4-BE49-F238E27FC236}">
                <a16:creationId xmlns:a16="http://schemas.microsoft.com/office/drawing/2014/main" id="{B0D54571-FDA5-9146-B345-99DB58E66D7A}"/>
              </a:ext>
            </a:extLst>
          </p:cNvPr>
          <p:cNvSpPr txBox="1">
            <a:spLocks/>
          </p:cNvSpPr>
          <p:nvPr/>
        </p:nvSpPr>
        <p:spPr>
          <a:xfrm>
            <a:off x="6453199" y="2637417"/>
            <a:ext cx="1664179" cy="650265"/>
          </a:xfrm>
          <a:prstGeom prst="rect">
            <a:avLst/>
          </a:prstGeom>
          <a:solidFill>
            <a:schemeClr val="tx1"/>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Look?</a:t>
            </a:r>
          </a:p>
        </p:txBody>
      </p:sp>
      <p:sp>
        <p:nvSpPr>
          <p:cNvPr id="20" name="Text Placeholder 6">
            <a:extLst>
              <a:ext uri="{FF2B5EF4-FFF2-40B4-BE49-F238E27FC236}">
                <a16:creationId xmlns:a16="http://schemas.microsoft.com/office/drawing/2014/main" id="{79BDE26E-E3A0-334F-A799-AA68022F9931}"/>
              </a:ext>
            </a:extLst>
          </p:cNvPr>
          <p:cNvSpPr txBox="1">
            <a:spLocks/>
          </p:cNvSpPr>
          <p:nvPr/>
        </p:nvSpPr>
        <p:spPr>
          <a:xfrm>
            <a:off x="8307891" y="2637417"/>
            <a:ext cx="1664179" cy="650265"/>
          </a:xfrm>
          <a:prstGeom prst="rect">
            <a:avLst/>
          </a:prstGeom>
          <a:solidFill>
            <a:schemeClr val="tx1"/>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Feel?</a:t>
            </a:r>
          </a:p>
        </p:txBody>
      </p:sp>
      <p:sp>
        <p:nvSpPr>
          <p:cNvPr id="21" name="Text Placeholder 6">
            <a:extLst>
              <a:ext uri="{FF2B5EF4-FFF2-40B4-BE49-F238E27FC236}">
                <a16:creationId xmlns:a16="http://schemas.microsoft.com/office/drawing/2014/main" id="{C7A3A96F-FD44-4044-BAEE-E6B36E369241}"/>
              </a:ext>
            </a:extLst>
          </p:cNvPr>
          <p:cNvSpPr txBox="1">
            <a:spLocks/>
          </p:cNvSpPr>
          <p:nvPr/>
        </p:nvSpPr>
        <p:spPr>
          <a:xfrm>
            <a:off x="10162582" y="2637417"/>
            <a:ext cx="1664179" cy="650265"/>
          </a:xfrm>
          <a:prstGeom prst="rect">
            <a:avLst/>
          </a:prstGeom>
          <a:solidFill>
            <a:schemeClr val="tx1"/>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Behave?</a:t>
            </a:r>
          </a:p>
        </p:txBody>
      </p:sp>
      <p:sp>
        <p:nvSpPr>
          <p:cNvPr id="22" name="Text Placeholder 6">
            <a:extLst>
              <a:ext uri="{FF2B5EF4-FFF2-40B4-BE49-F238E27FC236}">
                <a16:creationId xmlns:a16="http://schemas.microsoft.com/office/drawing/2014/main" id="{2BC4106A-E4F2-F342-8231-BF6CC138288C}"/>
              </a:ext>
              <a:ext uri="{C183D7F6-B498-43B3-948B-1728B52AA6E4}">
                <adec:decorative xmlns:adec="http://schemas.microsoft.com/office/drawing/2017/decorative" xmlns="" val="1"/>
              </a:ext>
            </a:extLst>
          </p:cNvPr>
          <p:cNvSpPr txBox="1">
            <a:spLocks/>
          </p:cNvSpPr>
          <p:nvPr/>
        </p:nvSpPr>
        <p:spPr>
          <a:xfrm>
            <a:off x="6453198" y="3491345"/>
            <a:ext cx="5373563" cy="2119746"/>
          </a:xfrm>
          <a:prstGeom prst="rect">
            <a:avLst/>
          </a:prstGeom>
          <a:noFill/>
          <a:ln>
            <a:solidFill>
              <a:schemeClr val="tx1"/>
            </a:solidFill>
          </a:ln>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endParaRPr lang="en-GB" b="1" dirty="0"/>
          </a:p>
        </p:txBody>
      </p:sp>
      <p:pic>
        <p:nvPicPr>
          <p:cNvPr id="23" name="Picture 22" descr="Diagram&#10;&#10;Description automatically generated with medium confidence">
            <a:extLst>
              <a:ext uri="{FF2B5EF4-FFF2-40B4-BE49-F238E27FC236}">
                <a16:creationId xmlns:a16="http://schemas.microsoft.com/office/drawing/2014/main" id="{875C17C1-78DF-4977-99B8-6919FD78B29E}"/>
              </a:ext>
            </a:extLst>
          </p:cNvPr>
          <p:cNvPicPr>
            <a:picLocks noChangeAspect="1"/>
          </p:cNvPicPr>
          <p:nvPr/>
        </p:nvPicPr>
        <p:blipFill>
          <a:blip r:embed="rId3"/>
          <a:stretch>
            <a:fillRect/>
          </a:stretch>
        </p:blipFill>
        <p:spPr>
          <a:xfrm>
            <a:off x="10066144" y="6076335"/>
            <a:ext cx="1415251" cy="588036"/>
          </a:xfrm>
          <a:prstGeom prst="homePlate">
            <a:avLst>
              <a:gd name="adj" fmla="val 29264"/>
            </a:avLst>
          </a:prstGeom>
        </p:spPr>
      </p:pic>
      <p:pic>
        <p:nvPicPr>
          <p:cNvPr id="24" name="Picture 23" descr="Logo, company name&#10;&#10;Description automatically generated">
            <a:extLst>
              <a:ext uri="{FF2B5EF4-FFF2-40B4-BE49-F238E27FC236}">
                <a16:creationId xmlns:a16="http://schemas.microsoft.com/office/drawing/2014/main" id="{74D7D825-EC00-4E22-943B-A148576B7059}"/>
              </a:ext>
            </a:extLst>
          </p:cNvPr>
          <p:cNvPicPr>
            <a:picLocks noChangeAspect="1"/>
          </p:cNvPicPr>
          <p:nvPr/>
        </p:nvPicPr>
        <p:blipFill rotWithShape="1">
          <a:blip r:embed="rId4"/>
          <a:srcRect b="23578"/>
          <a:stretch/>
        </p:blipFill>
        <p:spPr>
          <a:xfrm>
            <a:off x="11472197" y="5326721"/>
            <a:ext cx="678101" cy="568739"/>
          </a:xfrm>
          <a:prstGeom prst="rect">
            <a:avLst/>
          </a:prstGeom>
        </p:spPr>
      </p:pic>
    </p:spTree>
    <p:extLst>
      <p:ext uri="{BB962C8B-B14F-4D97-AF65-F5344CB8AC3E}">
        <p14:creationId xmlns:p14="http://schemas.microsoft.com/office/powerpoint/2010/main" val="3370587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F17E5-2F3B-4949-B444-1FC746AF686E}"/>
              </a:ext>
            </a:extLst>
          </p:cNvPr>
          <p:cNvSpPr>
            <a:spLocks noGrp="1"/>
          </p:cNvSpPr>
          <p:nvPr>
            <p:ph type="title"/>
          </p:nvPr>
        </p:nvSpPr>
        <p:spPr>
          <a:xfrm>
            <a:off x="1047403" y="365761"/>
            <a:ext cx="4428237" cy="1483150"/>
          </a:xfrm>
        </p:spPr>
        <p:txBody>
          <a:bodyPr/>
          <a:lstStyle/>
          <a:p>
            <a:pPr>
              <a:lnSpc>
                <a:spcPts val="6000"/>
              </a:lnSpc>
            </a:pPr>
            <a:r>
              <a:rPr lang="en-GB" dirty="0"/>
              <a:t>The better sleep action plan</a:t>
            </a:r>
          </a:p>
        </p:txBody>
      </p:sp>
      <p:pic>
        <p:nvPicPr>
          <p:cNvPr id="8" name="Picture 3" descr="Young boy smiling">
            <a:extLst>
              <a:ext uri="{FF2B5EF4-FFF2-40B4-BE49-F238E27FC236}">
                <a16:creationId xmlns:a16="http://schemas.microsoft.com/office/drawing/2014/main" id="{F5D5C34A-ABDD-BB4D-9CEA-AA57CD19094D}"/>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448887" y="2787453"/>
            <a:ext cx="5119400" cy="3155195"/>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descr="Play button, click to watch the video https://www.nhs.uk/oneyou/every-mind-matters/youth-mental-health/">
            <a:extLst>
              <a:ext uri="{FF2B5EF4-FFF2-40B4-BE49-F238E27FC236}">
                <a16:creationId xmlns:a16="http://schemas.microsoft.com/office/drawing/2014/main" id="{561DE2DD-FD77-B145-8F3C-A62C120D2D00}"/>
              </a:ext>
            </a:extLst>
          </p:cNvPr>
          <p:cNvGrpSpPr/>
          <p:nvPr/>
        </p:nvGrpSpPr>
        <p:grpSpPr>
          <a:xfrm>
            <a:off x="2573372" y="3986914"/>
            <a:ext cx="804094" cy="804094"/>
            <a:chOff x="2573372" y="3986914"/>
            <a:chExt cx="804094" cy="804094"/>
          </a:xfrm>
        </p:grpSpPr>
        <p:sp>
          <p:nvSpPr>
            <p:cNvPr id="13" name="Rectangle 12">
              <a:extLst>
                <a:ext uri="{FF2B5EF4-FFF2-40B4-BE49-F238E27FC236}">
                  <a16:creationId xmlns:a16="http://schemas.microsoft.com/office/drawing/2014/main" id="{C75ADC06-E82C-0247-B58F-450CAF34B85B}"/>
                </a:ext>
              </a:extLst>
            </p:cNvPr>
            <p:cNvSpPr/>
            <p:nvPr/>
          </p:nvSpPr>
          <p:spPr>
            <a:xfrm>
              <a:off x="2573372" y="3986914"/>
              <a:ext cx="804094" cy="804094"/>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hlinkClick r:id="rId4"/>
              <a:extLst>
                <a:ext uri="{FF2B5EF4-FFF2-40B4-BE49-F238E27FC236}">
                  <a16:creationId xmlns:a16="http://schemas.microsoft.com/office/drawing/2014/main" id="{907C9C26-752E-C143-B300-E173ACB6C5B1}"/>
                </a:ext>
              </a:extLst>
            </p:cNvPr>
            <p:cNvPicPr>
              <a:picLocks noChangeAspect="1"/>
            </p:cNvPicPr>
            <p:nvPr/>
          </p:nvPicPr>
          <p:blipFill>
            <a:blip r:embed="rId5"/>
            <a:stretch>
              <a:fillRect/>
            </a:stretch>
          </p:blipFill>
          <p:spPr>
            <a:xfrm>
              <a:off x="2818666" y="4168834"/>
              <a:ext cx="371427" cy="453966"/>
            </a:xfrm>
            <a:prstGeom prst="rect">
              <a:avLst/>
            </a:prstGeom>
          </p:spPr>
        </p:pic>
      </p:grpSp>
      <p:sp>
        <p:nvSpPr>
          <p:cNvPr id="5" name="Text Placeholder 4">
            <a:extLst>
              <a:ext uri="{FF2B5EF4-FFF2-40B4-BE49-F238E27FC236}">
                <a16:creationId xmlns:a16="http://schemas.microsoft.com/office/drawing/2014/main" id="{EF68D1C1-6526-0046-AE3E-6600B60DC006}"/>
              </a:ext>
            </a:extLst>
          </p:cNvPr>
          <p:cNvSpPr>
            <a:spLocks noGrp="1"/>
          </p:cNvSpPr>
          <p:nvPr>
            <p:ph type="body" sz="quarter" idx="14"/>
          </p:nvPr>
        </p:nvSpPr>
        <p:spPr>
          <a:xfrm>
            <a:off x="7198012" y="2042241"/>
            <a:ext cx="3532741" cy="1944673"/>
          </a:xfrm>
        </p:spPr>
        <p:txBody>
          <a:bodyPr/>
          <a:lstStyle/>
          <a:p>
            <a:r>
              <a:rPr lang="en-GB" b="1" dirty="0"/>
              <a:t>Watch the second </a:t>
            </a:r>
            <a:br>
              <a:rPr lang="en-GB" b="1" dirty="0"/>
            </a:br>
            <a:r>
              <a:rPr lang="en-GB" b="1" dirty="0"/>
              <a:t>part of this video.</a:t>
            </a:r>
          </a:p>
          <a:p>
            <a:r>
              <a:rPr lang="en-NZ" sz="2000" dirty="0"/>
              <a:t>Look out for actions a person can take to improve their sleep.</a:t>
            </a:r>
          </a:p>
        </p:txBody>
      </p:sp>
      <p:pic>
        <p:nvPicPr>
          <p:cNvPr id="9" name="Picture 8" descr="Diagram&#10;&#10;Description automatically generated with medium confidence">
            <a:extLst>
              <a:ext uri="{FF2B5EF4-FFF2-40B4-BE49-F238E27FC236}">
                <a16:creationId xmlns:a16="http://schemas.microsoft.com/office/drawing/2014/main" id="{1A7C9D7B-C441-46F3-9AA1-597FCEF52541}"/>
              </a:ext>
            </a:extLst>
          </p:cNvPr>
          <p:cNvPicPr>
            <a:picLocks noChangeAspect="1"/>
          </p:cNvPicPr>
          <p:nvPr/>
        </p:nvPicPr>
        <p:blipFill>
          <a:blip r:embed="rId6"/>
          <a:stretch>
            <a:fillRect/>
          </a:stretch>
        </p:blipFill>
        <p:spPr>
          <a:xfrm>
            <a:off x="10066144" y="6076335"/>
            <a:ext cx="1415251" cy="588036"/>
          </a:xfrm>
          <a:prstGeom prst="homePlate">
            <a:avLst>
              <a:gd name="adj" fmla="val 29264"/>
            </a:avLst>
          </a:prstGeom>
        </p:spPr>
      </p:pic>
      <p:pic>
        <p:nvPicPr>
          <p:cNvPr id="10" name="Picture 9" descr="Logo, company name&#10;&#10;Description automatically generated">
            <a:extLst>
              <a:ext uri="{FF2B5EF4-FFF2-40B4-BE49-F238E27FC236}">
                <a16:creationId xmlns:a16="http://schemas.microsoft.com/office/drawing/2014/main" id="{8AC421F0-350C-41C4-B595-BF68F40550B9}"/>
              </a:ext>
            </a:extLst>
          </p:cNvPr>
          <p:cNvPicPr>
            <a:picLocks noChangeAspect="1"/>
          </p:cNvPicPr>
          <p:nvPr/>
        </p:nvPicPr>
        <p:blipFill rotWithShape="1">
          <a:blip r:embed="rId7"/>
          <a:srcRect b="23578"/>
          <a:stretch/>
        </p:blipFill>
        <p:spPr>
          <a:xfrm>
            <a:off x="11481395" y="5343063"/>
            <a:ext cx="678101" cy="568739"/>
          </a:xfrm>
          <a:prstGeom prst="rect">
            <a:avLst/>
          </a:prstGeom>
        </p:spPr>
      </p:pic>
    </p:spTree>
    <p:extLst>
      <p:ext uri="{BB962C8B-B14F-4D97-AF65-F5344CB8AC3E}">
        <p14:creationId xmlns:p14="http://schemas.microsoft.com/office/powerpoint/2010/main" val="154468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BBFDA47-3ED3-8D49-8BE1-2190F4FBB0DB}"/>
              </a:ext>
            </a:extLst>
          </p:cNvPr>
          <p:cNvSpPr>
            <a:spLocks noGrp="1"/>
          </p:cNvSpPr>
          <p:nvPr>
            <p:ph type="title"/>
          </p:nvPr>
        </p:nvSpPr>
        <p:spPr/>
        <p:txBody>
          <a:bodyPr/>
          <a:lstStyle/>
          <a:p>
            <a:r>
              <a:rPr lang="en-GB" dirty="0"/>
              <a:t>Action plan</a:t>
            </a:r>
          </a:p>
        </p:txBody>
      </p:sp>
      <p:sp>
        <p:nvSpPr>
          <p:cNvPr id="9" name="Text Placeholder 4">
            <a:extLst>
              <a:ext uri="{FF2B5EF4-FFF2-40B4-BE49-F238E27FC236}">
                <a16:creationId xmlns:a16="http://schemas.microsoft.com/office/drawing/2014/main" id="{51A2E5A1-E484-B148-9CC8-A1F1929085E1}"/>
              </a:ext>
            </a:extLst>
          </p:cNvPr>
          <p:cNvSpPr txBox="1">
            <a:spLocks/>
          </p:cNvSpPr>
          <p:nvPr/>
        </p:nvSpPr>
        <p:spPr>
          <a:xfrm>
            <a:off x="365241" y="1644742"/>
            <a:ext cx="3641494" cy="882327"/>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NZ" b="1" dirty="0"/>
              <a:t>Can you design an action plan to help a young person to improve their quality of sleep?</a:t>
            </a:r>
            <a:endParaRPr lang="en-NZ" dirty="0"/>
          </a:p>
          <a:p>
            <a:r>
              <a:rPr lang="en-NZ" sz="2200" dirty="0"/>
              <a:t>Draw or write one thing </a:t>
            </a:r>
            <a:br>
              <a:rPr lang="en-NZ" sz="2200" dirty="0"/>
            </a:br>
            <a:r>
              <a:rPr lang="en-NZ" sz="2200" dirty="0"/>
              <a:t>in each box.</a:t>
            </a:r>
          </a:p>
        </p:txBody>
      </p:sp>
      <p:sp>
        <p:nvSpPr>
          <p:cNvPr id="19" name="Text Placeholder 6">
            <a:extLst>
              <a:ext uri="{FF2B5EF4-FFF2-40B4-BE49-F238E27FC236}">
                <a16:creationId xmlns:a16="http://schemas.microsoft.com/office/drawing/2014/main" id="{2B26DC9E-D461-A749-AA92-5D9DEA1328FC}"/>
              </a:ext>
            </a:extLst>
          </p:cNvPr>
          <p:cNvSpPr txBox="1">
            <a:spLocks/>
          </p:cNvSpPr>
          <p:nvPr/>
        </p:nvSpPr>
        <p:spPr>
          <a:xfrm>
            <a:off x="4339243" y="1009995"/>
            <a:ext cx="3665913" cy="485755"/>
          </a:xfrm>
          <a:prstGeom prst="rect">
            <a:avLst/>
          </a:prstGeom>
          <a:solidFill>
            <a:srgbClr val="EC1077"/>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Daytime routine</a:t>
            </a:r>
          </a:p>
        </p:txBody>
      </p:sp>
      <p:sp>
        <p:nvSpPr>
          <p:cNvPr id="20" name="Text Placeholder 6">
            <a:extLst>
              <a:ext uri="{FF2B5EF4-FFF2-40B4-BE49-F238E27FC236}">
                <a16:creationId xmlns:a16="http://schemas.microsoft.com/office/drawing/2014/main" id="{1165F298-B950-2A41-B6DE-2D7E991BE948}"/>
              </a:ext>
              <a:ext uri="{C183D7F6-B498-43B3-948B-1728B52AA6E4}">
                <adec:decorative xmlns:adec="http://schemas.microsoft.com/office/drawing/2017/decorative" xmlns="" val="1"/>
              </a:ext>
            </a:extLst>
          </p:cNvPr>
          <p:cNvSpPr txBox="1">
            <a:spLocks/>
          </p:cNvSpPr>
          <p:nvPr/>
        </p:nvSpPr>
        <p:spPr>
          <a:xfrm>
            <a:off x="4339243" y="1670857"/>
            <a:ext cx="3665913" cy="1521228"/>
          </a:xfrm>
          <a:prstGeom prst="rect">
            <a:avLst/>
          </a:prstGeom>
          <a:noFill/>
          <a:ln>
            <a:solidFill>
              <a:schemeClr val="tx1"/>
            </a:solidFill>
          </a:ln>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endParaRPr lang="en-GB" b="1" dirty="0"/>
          </a:p>
        </p:txBody>
      </p:sp>
      <p:sp>
        <p:nvSpPr>
          <p:cNvPr id="17" name="Text Placeholder 6">
            <a:extLst>
              <a:ext uri="{FF2B5EF4-FFF2-40B4-BE49-F238E27FC236}">
                <a16:creationId xmlns:a16="http://schemas.microsoft.com/office/drawing/2014/main" id="{24F46112-469C-5542-933D-732AACEBC369}"/>
              </a:ext>
            </a:extLst>
          </p:cNvPr>
          <p:cNvSpPr txBox="1">
            <a:spLocks/>
          </p:cNvSpPr>
          <p:nvPr/>
        </p:nvSpPr>
        <p:spPr>
          <a:xfrm>
            <a:off x="8188806" y="1009995"/>
            <a:ext cx="3665913" cy="485755"/>
          </a:xfrm>
          <a:prstGeom prst="rect">
            <a:avLst/>
          </a:prstGeom>
          <a:solidFill>
            <a:srgbClr val="EC1077"/>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Bedtime routine</a:t>
            </a:r>
          </a:p>
        </p:txBody>
      </p:sp>
      <p:sp>
        <p:nvSpPr>
          <p:cNvPr id="18" name="Text Placeholder 6">
            <a:extLst>
              <a:ext uri="{FF2B5EF4-FFF2-40B4-BE49-F238E27FC236}">
                <a16:creationId xmlns:a16="http://schemas.microsoft.com/office/drawing/2014/main" id="{A6511025-335A-1547-88EC-64BD58AFC806}"/>
              </a:ext>
              <a:ext uri="{C183D7F6-B498-43B3-948B-1728B52AA6E4}">
                <adec:decorative xmlns:adec="http://schemas.microsoft.com/office/drawing/2017/decorative" xmlns="" val="1"/>
              </a:ext>
            </a:extLst>
          </p:cNvPr>
          <p:cNvSpPr txBox="1">
            <a:spLocks/>
          </p:cNvSpPr>
          <p:nvPr/>
        </p:nvSpPr>
        <p:spPr>
          <a:xfrm>
            <a:off x="8160846" y="1644742"/>
            <a:ext cx="3665913" cy="1521228"/>
          </a:xfrm>
          <a:prstGeom prst="rect">
            <a:avLst/>
          </a:prstGeom>
          <a:noFill/>
          <a:ln>
            <a:solidFill>
              <a:schemeClr val="tx1"/>
            </a:solidFill>
          </a:ln>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endParaRPr lang="en-GB" b="1" dirty="0"/>
          </a:p>
        </p:txBody>
      </p:sp>
      <p:sp>
        <p:nvSpPr>
          <p:cNvPr id="15" name="Text Placeholder 6">
            <a:extLst>
              <a:ext uri="{FF2B5EF4-FFF2-40B4-BE49-F238E27FC236}">
                <a16:creationId xmlns:a16="http://schemas.microsoft.com/office/drawing/2014/main" id="{DE892329-1E1C-D043-ADC4-5667F8B6FF6B}"/>
              </a:ext>
            </a:extLst>
          </p:cNvPr>
          <p:cNvSpPr txBox="1">
            <a:spLocks/>
          </p:cNvSpPr>
          <p:nvPr/>
        </p:nvSpPr>
        <p:spPr>
          <a:xfrm>
            <a:off x="4339243" y="3429000"/>
            <a:ext cx="3665913" cy="485755"/>
          </a:xfrm>
          <a:prstGeom prst="rect">
            <a:avLst/>
          </a:prstGeom>
          <a:solidFill>
            <a:srgbClr val="EC1077"/>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Bedroom environment</a:t>
            </a:r>
          </a:p>
        </p:txBody>
      </p:sp>
      <p:sp>
        <p:nvSpPr>
          <p:cNvPr id="16" name="Text Placeholder 6">
            <a:extLst>
              <a:ext uri="{FF2B5EF4-FFF2-40B4-BE49-F238E27FC236}">
                <a16:creationId xmlns:a16="http://schemas.microsoft.com/office/drawing/2014/main" id="{9CF26DF5-4DEB-7142-A7DA-E1D30E778635}"/>
              </a:ext>
              <a:ext uri="{C183D7F6-B498-43B3-948B-1728B52AA6E4}">
                <adec:decorative xmlns:adec="http://schemas.microsoft.com/office/drawing/2017/decorative" xmlns="" val="1"/>
              </a:ext>
            </a:extLst>
          </p:cNvPr>
          <p:cNvSpPr txBox="1">
            <a:spLocks/>
          </p:cNvSpPr>
          <p:nvPr/>
        </p:nvSpPr>
        <p:spPr>
          <a:xfrm>
            <a:off x="4339243" y="4089862"/>
            <a:ext cx="3665913" cy="1521228"/>
          </a:xfrm>
          <a:prstGeom prst="rect">
            <a:avLst/>
          </a:prstGeom>
          <a:noFill/>
          <a:ln>
            <a:solidFill>
              <a:schemeClr val="tx1"/>
            </a:solidFill>
          </a:ln>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endParaRPr lang="en-GB" b="1" dirty="0"/>
          </a:p>
        </p:txBody>
      </p:sp>
      <p:sp>
        <p:nvSpPr>
          <p:cNvPr id="8" name="Text Placeholder 6">
            <a:extLst>
              <a:ext uri="{FF2B5EF4-FFF2-40B4-BE49-F238E27FC236}">
                <a16:creationId xmlns:a16="http://schemas.microsoft.com/office/drawing/2014/main" id="{2B217D03-8B3D-0C47-855A-45BC5BA64117}"/>
              </a:ext>
            </a:extLst>
          </p:cNvPr>
          <p:cNvSpPr txBox="1">
            <a:spLocks/>
          </p:cNvSpPr>
          <p:nvPr/>
        </p:nvSpPr>
        <p:spPr>
          <a:xfrm>
            <a:off x="8188806" y="3429000"/>
            <a:ext cx="3665913" cy="485755"/>
          </a:xfrm>
          <a:prstGeom prst="rect">
            <a:avLst/>
          </a:prstGeom>
          <a:solidFill>
            <a:srgbClr val="EC1077"/>
          </a:solidFill>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GB" b="1" dirty="0">
                <a:solidFill>
                  <a:schemeClr val="bg1"/>
                </a:solidFill>
              </a:rPr>
              <a:t>Top tip for better sleep</a:t>
            </a:r>
          </a:p>
        </p:txBody>
      </p:sp>
      <p:sp>
        <p:nvSpPr>
          <p:cNvPr id="10" name="Text Placeholder 6">
            <a:extLst>
              <a:ext uri="{FF2B5EF4-FFF2-40B4-BE49-F238E27FC236}">
                <a16:creationId xmlns:a16="http://schemas.microsoft.com/office/drawing/2014/main" id="{D21E51D1-4993-5048-A794-1C6CB20BD5AF}"/>
              </a:ext>
              <a:ext uri="{C183D7F6-B498-43B3-948B-1728B52AA6E4}">
                <adec:decorative xmlns:adec="http://schemas.microsoft.com/office/drawing/2017/decorative" xmlns="" val="1"/>
              </a:ext>
            </a:extLst>
          </p:cNvPr>
          <p:cNvSpPr txBox="1">
            <a:spLocks/>
          </p:cNvSpPr>
          <p:nvPr/>
        </p:nvSpPr>
        <p:spPr>
          <a:xfrm>
            <a:off x="8188806" y="4089862"/>
            <a:ext cx="3665913" cy="1521228"/>
          </a:xfrm>
          <a:prstGeom prst="rect">
            <a:avLst/>
          </a:prstGeom>
          <a:noFill/>
          <a:ln>
            <a:solidFill>
              <a:schemeClr val="tx1"/>
            </a:solidFill>
          </a:ln>
        </p:spPr>
        <p:txBody>
          <a:bodyPr vert="horz" wrap="square" lIns="144000" tIns="144000" rIns="144000" bIns="144000" numCol="1" spcCol="540000" rtlCol="0" anchor="ctr" anchorCtr="0">
            <a:noAutofit/>
          </a:bodyPr>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endParaRPr lang="en-GB" b="1" dirty="0"/>
          </a:p>
        </p:txBody>
      </p:sp>
      <p:pic>
        <p:nvPicPr>
          <p:cNvPr id="12" name="Picture 11" descr="Diagram&#10;&#10;Description automatically generated with medium confidence">
            <a:extLst>
              <a:ext uri="{FF2B5EF4-FFF2-40B4-BE49-F238E27FC236}">
                <a16:creationId xmlns:a16="http://schemas.microsoft.com/office/drawing/2014/main" id="{4B3D74CF-C40D-4C5F-815B-75F5ED0DDF63}"/>
              </a:ext>
            </a:extLst>
          </p:cNvPr>
          <p:cNvPicPr>
            <a:picLocks noChangeAspect="1"/>
          </p:cNvPicPr>
          <p:nvPr/>
        </p:nvPicPr>
        <p:blipFill>
          <a:blip r:embed="rId3"/>
          <a:stretch>
            <a:fillRect/>
          </a:stretch>
        </p:blipFill>
        <p:spPr>
          <a:xfrm>
            <a:off x="10066144" y="6076335"/>
            <a:ext cx="1415251" cy="588036"/>
          </a:xfrm>
          <a:prstGeom prst="homePlate">
            <a:avLst>
              <a:gd name="adj" fmla="val 29264"/>
            </a:avLst>
          </a:prstGeom>
        </p:spPr>
      </p:pic>
      <p:pic>
        <p:nvPicPr>
          <p:cNvPr id="13" name="Picture 12" descr="Logo, company name&#10;&#10;Description automatically generated">
            <a:extLst>
              <a:ext uri="{FF2B5EF4-FFF2-40B4-BE49-F238E27FC236}">
                <a16:creationId xmlns:a16="http://schemas.microsoft.com/office/drawing/2014/main" id="{EA20DCD1-A2FB-4D9D-A720-D60C12E86925}"/>
              </a:ext>
            </a:extLst>
          </p:cNvPr>
          <p:cNvPicPr>
            <a:picLocks noChangeAspect="1"/>
          </p:cNvPicPr>
          <p:nvPr/>
        </p:nvPicPr>
        <p:blipFill rotWithShape="1">
          <a:blip r:embed="rId4"/>
          <a:srcRect b="23578"/>
          <a:stretch/>
        </p:blipFill>
        <p:spPr>
          <a:xfrm>
            <a:off x="11481395" y="5326720"/>
            <a:ext cx="678101" cy="568739"/>
          </a:xfrm>
          <a:prstGeom prst="rect">
            <a:avLst/>
          </a:prstGeom>
        </p:spPr>
      </p:pic>
    </p:spTree>
    <p:extLst>
      <p:ext uri="{BB962C8B-B14F-4D97-AF65-F5344CB8AC3E}">
        <p14:creationId xmlns:p14="http://schemas.microsoft.com/office/powerpoint/2010/main" val="932068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D1500-4DD6-8646-8FA6-93B2E90E300B}"/>
              </a:ext>
            </a:extLst>
          </p:cNvPr>
          <p:cNvSpPr>
            <a:spLocks noGrp="1"/>
          </p:cNvSpPr>
          <p:nvPr>
            <p:ph type="ctrTitle"/>
          </p:nvPr>
        </p:nvSpPr>
        <p:spPr>
          <a:xfrm>
            <a:off x="428542" y="1316753"/>
            <a:ext cx="4411296" cy="769441"/>
          </a:xfrm>
        </p:spPr>
        <p:txBody>
          <a:bodyPr/>
          <a:lstStyle/>
          <a:p>
            <a:pPr algn="r"/>
            <a:r>
              <a:rPr lang="en-GB" dirty="0"/>
              <a:t>Ideas bank</a:t>
            </a:r>
            <a:endParaRPr lang="en-US" dirty="0"/>
          </a:p>
        </p:txBody>
      </p:sp>
      <p:sp>
        <p:nvSpPr>
          <p:cNvPr id="4" name="Text Placeholder 3">
            <a:extLst>
              <a:ext uri="{FF2B5EF4-FFF2-40B4-BE49-F238E27FC236}">
                <a16:creationId xmlns:a16="http://schemas.microsoft.com/office/drawing/2014/main" id="{287A8A54-18CA-4944-8184-FC44044EA9C8}"/>
              </a:ext>
            </a:extLst>
          </p:cNvPr>
          <p:cNvSpPr>
            <a:spLocks noGrp="1"/>
          </p:cNvSpPr>
          <p:nvPr>
            <p:ph type="body" sz="quarter" idx="16"/>
          </p:nvPr>
        </p:nvSpPr>
        <p:spPr>
          <a:xfrm>
            <a:off x="7352160" y="1674867"/>
            <a:ext cx="4839837" cy="3980725"/>
          </a:xfrm>
        </p:spPr>
        <p:txBody>
          <a:bodyPr numCol="1"/>
          <a:lstStyle/>
          <a:p>
            <a:r>
              <a:rPr lang="en-GB" b="1" dirty="0"/>
              <a:t>Daytime routine</a:t>
            </a:r>
            <a:endParaRPr lang="en-GB" dirty="0"/>
          </a:p>
          <a:p>
            <a:pPr marL="342900" indent="-342900">
              <a:buFont typeface="Arial" panose="020B0604020202020204" pitchFamily="34" charset="0"/>
              <a:buChar char="•"/>
            </a:pPr>
            <a:r>
              <a:rPr lang="en-NZ" dirty="0"/>
              <a:t>eating a balanced diet</a:t>
            </a:r>
          </a:p>
          <a:p>
            <a:pPr marL="342900" indent="-342900">
              <a:buFont typeface="Arial" panose="020B0604020202020204" pitchFamily="34" charset="0"/>
              <a:buChar char="•"/>
            </a:pPr>
            <a:r>
              <a:rPr lang="en-NZ" dirty="0"/>
              <a:t>exercise</a:t>
            </a:r>
          </a:p>
          <a:p>
            <a:pPr marL="342900" indent="-342900">
              <a:buFont typeface="Arial" panose="020B0604020202020204" pitchFamily="34" charset="0"/>
              <a:buChar char="•"/>
            </a:pPr>
            <a:r>
              <a:rPr lang="en-NZ" dirty="0"/>
              <a:t>tidying</a:t>
            </a:r>
          </a:p>
          <a:p>
            <a:pPr marL="342900" indent="-342900">
              <a:buFont typeface="Arial" panose="020B0604020202020204" pitchFamily="34" charset="0"/>
              <a:buChar char="•"/>
            </a:pPr>
            <a:r>
              <a:rPr lang="en-NZ" dirty="0"/>
              <a:t>resting</a:t>
            </a:r>
          </a:p>
          <a:p>
            <a:pPr marL="342900" indent="-342900">
              <a:buFont typeface="Arial" panose="020B0604020202020204" pitchFamily="34" charset="0"/>
              <a:buChar char="•"/>
            </a:pPr>
            <a:r>
              <a:rPr lang="en-NZ" dirty="0"/>
              <a:t>creativity (drawing, painting, craft)</a:t>
            </a:r>
          </a:p>
          <a:p>
            <a:pPr marL="342900" indent="-342900">
              <a:buFont typeface="Arial" panose="020B0604020202020204" pitchFamily="34" charset="0"/>
              <a:buChar char="•"/>
            </a:pPr>
            <a:r>
              <a:rPr lang="en-NZ" dirty="0"/>
              <a:t>spending time with family/friends</a:t>
            </a:r>
          </a:p>
          <a:p>
            <a:pPr marL="342900" indent="-342900">
              <a:buFont typeface="Arial" panose="020B0604020202020204" pitchFamily="34" charset="0"/>
              <a:buChar char="•"/>
            </a:pPr>
            <a:r>
              <a:rPr lang="en-NZ" dirty="0"/>
              <a:t>contact with animals/pets</a:t>
            </a:r>
          </a:p>
        </p:txBody>
      </p:sp>
      <p:sp>
        <p:nvSpPr>
          <p:cNvPr id="5" name="Text Placeholder 3">
            <a:extLst>
              <a:ext uri="{FF2B5EF4-FFF2-40B4-BE49-F238E27FC236}">
                <a16:creationId xmlns:a16="http://schemas.microsoft.com/office/drawing/2014/main" id="{60E215CE-B81A-6342-9DCC-657AC7688064}"/>
              </a:ext>
            </a:extLst>
          </p:cNvPr>
          <p:cNvSpPr txBox="1">
            <a:spLocks/>
          </p:cNvSpPr>
          <p:nvPr/>
        </p:nvSpPr>
        <p:spPr>
          <a:xfrm>
            <a:off x="7352163" y="1674867"/>
            <a:ext cx="4839837" cy="3980725"/>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NZ" b="1" dirty="0"/>
              <a:t>Night time routine</a:t>
            </a:r>
            <a:endParaRPr lang="en-NZ" dirty="0"/>
          </a:p>
          <a:p>
            <a:pPr marL="342900" indent="-342900">
              <a:buFont typeface="Arial" panose="020B0604020202020204" pitchFamily="34" charset="0"/>
              <a:buChar char="•"/>
            </a:pPr>
            <a:r>
              <a:rPr lang="en-NZ" dirty="0"/>
              <a:t>limit screen-time before bed</a:t>
            </a:r>
          </a:p>
          <a:p>
            <a:pPr marL="342900" indent="-342900">
              <a:buFont typeface="Arial" panose="020B0604020202020204" pitchFamily="34" charset="0"/>
              <a:buChar char="•"/>
            </a:pPr>
            <a:r>
              <a:rPr lang="en-NZ" dirty="0"/>
              <a:t>brushing teeth</a:t>
            </a:r>
          </a:p>
          <a:p>
            <a:pPr marL="342900" indent="-342900">
              <a:buFont typeface="Arial" panose="020B0604020202020204" pitchFamily="34" charset="0"/>
              <a:buChar char="•"/>
            </a:pPr>
            <a:r>
              <a:rPr lang="en-NZ" dirty="0"/>
              <a:t>reading or listening to a book</a:t>
            </a:r>
          </a:p>
          <a:p>
            <a:pPr marL="342900" indent="-342900">
              <a:buFont typeface="Arial" panose="020B0604020202020204" pitchFamily="34" charset="0"/>
              <a:buChar char="•"/>
            </a:pPr>
            <a:r>
              <a:rPr lang="en-NZ" dirty="0"/>
              <a:t>stretches</a:t>
            </a:r>
          </a:p>
          <a:p>
            <a:pPr marL="342900" indent="-342900">
              <a:buFont typeface="Arial" panose="020B0604020202020204" pitchFamily="34" charset="0"/>
              <a:buChar char="•"/>
            </a:pPr>
            <a:r>
              <a:rPr lang="en-NZ" dirty="0"/>
              <a:t>relaxing music</a:t>
            </a:r>
          </a:p>
          <a:p>
            <a:pPr marL="342900" indent="-342900">
              <a:buFont typeface="Arial" panose="020B0604020202020204" pitchFamily="34" charset="0"/>
              <a:buChar char="•"/>
            </a:pPr>
            <a:r>
              <a:rPr lang="en-NZ" dirty="0"/>
              <a:t>spray a nice scent</a:t>
            </a:r>
          </a:p>
          <a:p>
            <a:pPr marL="342900" indent="-342900">
              <a:buFont typeface="Arial" panose="020B0604020202020204" pitchFamily="34" charset="0"/>
              <a:buChar char="•"/>
            </a:pPr>
            <a:r>
              <a:rPr lang="en-NZ" dirty="0"/>
              <a:t>washing</a:t>
            </a:r>
          </a:p>
        </p:txBody>
      </p:sp>
      <p:sp>
        <p:nvSpPr>
          <p:cNvPr id="7" name="Text Placeholder 3">
            <a:extLst>
              <a:ext uri="{FF2B5EF4-FFF2-40B4-BE49-F238E27FC236}">
                <a16:creationId xmlns:a16="http://schemas.microsoft.com/office/drawing/2014/main" id="{592D910B-F74A-8F48-BA8B-1FCDCC9812E5}"/>
              </a:ext>
            </a:extLst>
          </p:cNvPr>
          <p:cNvSpPr txBox="1">
            <a:spLocks/>
          </p:cNvSpPr>
          <p:nvPr/>
        </p:nvSpPr>
        <p:spPr>
          <a:xfrm>
            <a:off x="7352163" y="1674867"/>
            <a:ext cx="4839837" cy="3980725"/>
          </a:xfrm>
          <a:prstGeom prst="rect">
            <a:avLst/>
          </a:prstGeom>
        </p:spPr>
        <p:txBody>
          <a:bodyPr vert="horz" wrap="square" lIns="0" tIns="0" rIns="0" bIns="0" numCol="1" spcCol="540000" rtlCol="0" anchor="t" anchorCtr="0">
            <a:noAutofit/>
          </a:bodyPr>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NZ" b="1" dirty="0"/>
              <a:t>Top tips for better sleep</a:t>
            </a:r>
            <a:endParaRPr lang="en-NZ" dirty="0"/>
          </a:p>
          <a:p>
            <a:pPr marL="342900" indent="-342900">
              <a:buFont typeface="Arial" panose="020B0604020202020204" pitchFamily="34" charset="0"/>
              <a:buChar char="•"/>
            </a:pPr>
            <a:r>
              <a:rPr lang="en-NZ" dirty="0"/>
              <a:t>breathing exercises to slow down </a:t>
            </a:r>
            <a:br>
              <a:rPr lang="en-NZ" dirty="0"/>
            </a:br>
            <a:r>
              <a:rPr lang="en-NZ" dirty="0"/>
              <a:t>breathing and help you to relax </a:t>
            </a:r>
          </a:p>
          <a:p>
            <a:pPr marL="342900" indent="-342900">
              <a:buFont typeface="Arial" panose="020B0604020202020204" pitchFamily="34" charset="0"/>
              <a:buChar char="•"/>
            </a:pPr>
            <a:r>
              <a:rPr lang="en-NZ" dirty="0"/>
              <a:t>writing any worries down </a:t>
            </a:r>
            <a:br>
              <a:rPr lang="en-NZ" dirty="0"/>
            </a:br>
            <a:r>
              <a:rPr lang="en-NZ" dirty="0"/>
              <a:t>in a diary/book </a:t>
            </a:r>
          </a:p>
          <a:p>
            <a:pPr marL="342900" indent="-342900">
              <a:buFont typeface="Arial" panose="020B0604020202020204" pitchFamily="34" charset="0"/>
              <a:buChar char="•"/>
            </a:pPr>
            <a:r>
              <a:rPr lang="en-NZ" dirty="0"/>
              <a:t>thinking of good things that </a:t>
            </a:r>
            <a:br>
              <a:rPr lang="en-NZ" dirty="0"/>
            </a:br>
            <a:r>
              <a:rPr lang="en-NZ" dirty="0"/>
              <a:t>happened in the day</a:t>
            </a:r>
          </a:p>
          <a:p>
            <a:pPr marL="342900" indent="-342900">
              <a:buFont typeface="Arial" panose="020B0604020202020204" pitchFamily="34" charset="0"/>
              <a:buChar char="•"/>
            </a:pPr>
            <a:r>
              <a:rPr lang="en-NZ" dirty="0"/>
              <a:t>talking to someone trusted about </a:t>
            </a:r>
            <a:br>
              <a:rPr lang="en-NZ" dirty="0"/>
            </a:br>
            <a:r>
              <a:rPr lang="en-NZ" dirty="0"/>
              <a:t>anything that is on your mind</a:t>
            </a:r>
          </a:p>
        </p:txBody>
      </p:sp>
      <p:pic>
        <p:nvPicPr>
          <p:cNvPr id="8" name="Picture 7" descr="Two pupils doing calming breathing exercises">
            <a:extLst>
              <a:ext uri="{FF2B5EF4-FFF2-40B4-BE49-F238E27FC236}">
                <a16:creationId xmlns:a16="http://schemas.microsoft.com/office/drawing/2014/main" id="{F74E7A5B-FD04-AE41-A0A9-AFA6B4D5F85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454" r="-4223"/>
          <a:stretch/>
        </p:blipFill>
        <p:spPr>
          <a:xfrm>
            <a:off x="212512" y="2788921"/>
            <a:ext cx="8260815" cy="4069080"/>
          </a:xfrm>
          <a:prstGeom prst="rect">
            <a:avLst/>
          </a:prstGeom>
        </p:spPr>
      </p:pic>
      <p:pic>
        <p:nvPicPr>
          <p:cNvPr id="9" name="Picture 8" descr="Diagram&#10;&#10;Description automatically generated with medium confidence">
            <a:extLst>
              <a:ext uri="{FF2B5EF4-FFF2-40B4-BE49-F238E27FC236}">
                <a16:creationId xmlns:a16="http://schemas.microsoft.com/office/drawing/2014/main" id="{0F2C654E-D262-4830-8703-5B8299050D22}"/>
              </a:ext>
            </a:extLst>
          </p:cNvPr>
          <p:cNvPicPr>
            <a:picLocks noChangeAspect="1"/>
          </p:cNvPicPr>
          <p:nvPr/>
        </p:nvPicPr>
        <p:blipFill>
          <a:blip r:embed="rId4"/>
          <a:stretch>
            <a:fillRect/>
          </a:stretch>
        </p:blipFill>
        <p:spPr>
          <a:xfrm>
            <a:off x="10066144" y="6076335"/>
            <a:ext cx="1415251" cy="588036"/>
          </a:xfrm>
          <a:prstGeom prst="homePlate">
            <a:avLst>
              <a:gd name="adj" fmla="val 29264"/>
            </a:avLst>
          </a:prstGeom>
        </p:spPr>
      </p:pic>
      <p:pic>
        <p:nvPicPr>
          <p:cNvPr id="10" name="Picture 9" descr="Logo, company name&#10;&#10;Description automatically generated">
            <a:extLst>
              <a:ext uri="{FF2B5EF4-FFF2-40B4-BE49-F238E27FC236}">
                <a16:creationId xmlns:a16="http://schemas.microsoft.com/office/drawing/2014/main" id="{B6B885E7-401D-49ED-B854-FC16FCBF0ACD}"/>
              </a:ext>
            </a:extLst>
          </p:cNvPr>
          <p:cNvPicPr>
            <a:picLocks noChangeAspect="1"/>
          </p:cNvPicPr>
          <p:nvPr/>
        </p:nvPicPr>
        <p:blipFill rotWithShape="1">
          <a:blip r:embed="rId5"/>
          <a:srcRect b="23578"/>
          <a:stretch/>
        </p:blipFill>
        <p:spPr>
          <a:xfrm>
            <a:off x="11481395" y="5297224"/>
            <a:ext cx="678101" cy="568739"/>
          </a:xfrm>
          <a:prstGeom prst="rect">
            <a:avLst/>
          </a:prstGeom>
        </p:spPr>
      </p:pic>
    </p:spTree>
    <p:extLst>
      <p:ext uri="{BB962C8B-B14F-4D97-AF65-F5344CB8AC3E}">
        <p14:creationId xmlns:p14="http://schemas.microsoft.com/office/powerpoint/2010/main" val="288153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5"/>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F05BCAE7-9559-5443-9950-AC6F2A596A20}"/>
              </a:ext>
            </a:extLst>
          </p:cNvPr>
          <p:cNvSpPr>
            <a:spLocks noGrp="1"/>
          </p:cNvSpPr>
          <p:nvPr>
            <p:ph type="title"/>
          </p:nvPr>
        </p:nvSpPr>
        <p:spPr>
          <a:xfrm>
            <a:off x="1099415" y="914447"/>
            <a:ext cx="4870122" cy="1213077"/>
          </a:xfrm>
        </p:spPr>
        <p:txBody>
          <a:bodyPr/>
          <a:lstStyle/>
          <a:p>
            <a:pPr rtl="0" eaLnBrk="1" latinLnBrk="0" hangingPunct="1">
              <a:lnSpc>
                <a:spcPts val="6000"/>
              </a:lnSpc>
            </a:pPr>
            <a:r>
              <a:rPr lang="en-US" sz="6000" dirty="0"/>
              <a:t>How confident are you in…</a:t>
            </a:r>
            <a:r>
              <a:rPr lang="en-GB" sz="6000" dirty="0"/>
              <a:t/>
            </a:r>
            <a:br>
              <a:rPr lang="en-GB" sz="6000" dirty="0"/>
            </a:br>
            <a:endParaRPr lang="en-US" sz="6000" dirty="0"/>
          </a:p>
        </p:txBody>
      </p:sp>
      <p:sp>
        <p:nvSpPr>
          <p:cNvPr id="4" name="Text Placeholder 3">
            <a:extLst>
              <a:ext uri="{FF2B5EF4-FFF2-40B4-BE49-F238E27FC236}">
                <a16:creationId xmlns:a16="http://schemas.microsoft.com/office/drawing/2014/main" id="{A46C37FF-62C8-054E-AC84-2D40F4F8593E}"/>
              </a:ext>
            </a:extLst>
          </p:cNvPr>
          <p:cNvSpPr>
            <a:spLocks noGrp="1"/>
          </p:cNvSpPr>
          <p:nvPr>
            <p:ph type="body" sz="quarter" idx="12"/>
          </p:nvPr>
        </p:nvSpPr>
        <p:spPr>
          <a:xfrm>
            <a:off x="1099415" y="2964855"/>
            <a:ext cx="4421875" cy="2414363"/>
          </a:xfrm>
        </p:spPr>
        <p:txBody>
          <a:bodyPr/>
          <a:lstStyle/>
          <a:p>
            <a:r>
              <a:rPr lang="en-GB" dirty="0"/>
              <a:t>listing some benefits of good quality sleep?</a:t>
            </a:r>
          </a:p>
          <a:p>
            <a:r>
              <a:rPr lang="en-GB" dirty="0"/>
              <a:t>explaining how sleep can affect </a:t>
            </a:r>
            <a:br>
              <a:rPr lang="en-GB" dirty="0"/>
            </a:br>
            <a:r>
              <a:rPr lang="en-GB" dirty="0"/>
              <a:t>a young person’s wellbeing?</a:t>
            </a:r>
          </a:p>
          <a:p>
            <a:r>
              <a:rPr lang="en-GB" dirty="0"/>
              <a:t>describing actions a young person can take to help improve their quality of sleep?</a:t>
            </a:r>
          </a:p>
        </p:txBody>
      </p:sp>
      <p:sp>
        <p:nvSpPr>
          <p:cNvPr id="17" name="Text Placeholder 16">
            <a:extLst>
              <a:ext uri="{FF2B5EF4-FFF2-40B4-BE49-F238E27FC236}">
                <a16:creationId xmlns:a16="http://schemas.microsoft.com/office/drawing/2014/main" id="{E719BDE6-8170-6647-A92E-2CC8C5EE9919}"/>
              </a:ext>
            </a:extLst>
          </p:cNvPr>
          <p:cNvSpPr>
            <a:spLocks noGrp="1"/>
          </p:cNvSpPr>
          <p:nvPr>
            <p:ph type="body" sz="quarter" idx="27"/>
          </p:nvPr>
        </p:nvSpPr>
        <p:spPr/>
        <p:txBody>
          <a:bodyPr/>
          <a:lstStyle/>
          <a:p>
            <a:r>
              <a:rPr lang="en-US" dirty="0"/>
              <a:t> Not confident</a:t>
            </a:r>
          </a:p>
        </p:txBody>
      </p:sp>
      <p:sp>
        <p:nvSpPr>
          <p:cNvPr id="5" name="Text Placeholder 4">
            <a:extLst>
              <a:ext uri="{FF2B5EF4-FFF2-40B4-BE49-F238E27FC236}">
                <a16:creationId xmlns:a16="http://schemas.microsoft.com/office/drawing/2014/main" id="{2E40EA9D-1F57-334D-8B6A-A26201FB42ED}"/>
              </a:ext>
            </a:extLst>
          </p:cNvPr>
          <p:cNvSpPr>
            <a:spLocks noGrp="1"/>
          </p:cNvSpPr>
          <p:nvPr>
            <p:ph type="body" sz="quarter" idx="4294967295"/>
          </p:nvPr>
        </p:nvSpPr>
        <p:spPr>
          <a:xfrm>
            <a:off x="7329006" y="5035160"/>
            <a:ext cx="429531" cy="318771"/>
          </a:xfrm>
        </p:spPr>
        <p:txBody>
          <a:bodyPr/>
          <a:lstStyle/>
          <a:p>
            <a:pPr algn="ctr">
              <a:lnSpc>
                <a:spcPct val="100000"/>
              </a:lnSpc>
            </a:pPr>
            <a:r>
              <a:rPr lang="en-US" sz="2000" dirty="0">
                <a:solidFill>
                  <a:schemeClr val="bg1"/>
                </a:solidFill>
                <a:ea typeface="DIN Condensed Light" panose="020B0506040000020204" pitchFamily="34" charset="77"/>
              </a:rPr>
              <a:t>0</a:t>
            </a:r>
          </a:p>
        </p:txBody>
      </p:sp>
      <p:sp>
        <p:nvSpPr>
          <p:cNvPr id="6" name="Text Placeholder 5">
            <a:extLst>
              <a:ext uri="{FF2B5EF4-FFF2-40B4-BE49-F238E27FC236}">
                <a16:creationId xmlns:a16="http://schemas.microsoft.com/office/drawing/2014/main" id="{960E680E-8F8A-BE47-A14E-E132DE753C27}"/>
              </a:ext>
            </a:extLst>
          </p:cNvPr>
          <p:cNvSpPr>
            <a:spLocks noGrp="1"/>
          </p:cNvSpPr>
          <p:nvPr>
            <p:ph type="body" sz="quarter" idx="16"/>
          </p:nvPr>
        </p:nvSpPr>
        <p:spPr/>
        <p:txBody>
          <a:bodyPr/>
          <a:lstStyle/>
          <a:p>
            <a:r>
              <a:rPr lang="en-US" dirty="0"/>
              <a:t>1</a:t>
            </a:r>
          </a:p>
        </p:txBody>
      </p:sp>
      <p:sp>
        <p:nvSpPr>
          <p:cNvPr id="7" name="Text Placeholder 6">
            <a:extLst>
              <a:ext uri="{FF2B5EF4-FFF2-40B4-BE49-F238E27FC236}">
                <a16:creationId xmlns:a16="http://schemas.microsoft.com/office/drawing/2014/main" id="{9EB88620-E136-0A4E-8623-C5820F02C1A0}"/>
              </a:ext>
            </a:extLst>
          </p:cNvPr>
          <p:cNvSpPr>
            <a:spLocks noGrp="1"/>
          </p:cNvSpPr>
          <p:nvPr>
            <p:ph type="body" sz="quarter" idx="17"/>
          </p:nvPr>
        </p:nvSpPr>
        <p:spPr/>
        <p:txBody>
          <a:bodyPr/>
          <a:lstStyle/>
          <a:p>
            <a:r>
              <a:rPr lang="en-US" dirty="0"/>
              <a:t>2</a:t>
            </a:r>
          </a:p>
        </p:txBody>
      </p:sp>
      <p:sp>
        <p:nvSpPr>
          <p:cNvPr id="8" name="Text Placeholder 7">
            <a:extLst>
              <a:ext uri="{FF2B5EF4-FFF2-40B4-BE49-F238E27FC236}">
                <a16:creationId xmlns:a16="http://schemas.microsoft.com/office/drawing/2014/main" id="{C37054B2-3A64-B642-AC8A-0ED57E67DD3C}"/>
              </a:ext>
            </a:extLst>
          </p:cNvPr>
          <p:cNvSpPr>
            <a:spLocks noGrp="1"/>
          </p:cNvSpPr>
          <p:nvPr>
            <p:ph type="body" sz="quarter" idx="18"/>
          </p:nvPr>
        </p:nvSpPr>
        <p:spPr/>
        <p:txBody>
          <a:bodyPr/>
          <a:lstStyle/>
          <a:p>
            <a:r>
              <a:rPr lang="en-US" dirty="0"/>
              <a:t>3</a:t>
            </a:r>
          </a:p>
        </p:txBody>
      </p:sp>
      <p:sp>
        <p:nvSpPr>
          <p:cNvPr id="9" name="Text Placeholder 8">
            <a:extLst>
              <a:ext uri="{FF2B5EF4-FFF2-40B4-BE49-F238E27FC236}">
                <a16:creationId xmlns:a16="http://schemas.microsoft.com/office/drawing/2014/main" id="{2D95887F-A776-5844-82D6-60AF10DB768E}"/>
              </a:ext>
            </a:extLst>
          </p:cNvPr>
          <p:cNvSpPr>
            <a:spLocks noGrp="1"/>
          </p:cNvSpPr>
          <p:nvPr>
            <p:ph type="body" sz="quarter" idx="19"/>
          </p:nvPr>
        </p:nvSpPr>
        <p:spPr/>
        <p:txBody>
          <a:bodyPr/>
          <a:lstStyle/>
          <a:p>
            <a:r>
              <a:rPr lang="en-US" dirty="0"/>
              <a:t>4</a:t>
            </a:r>
          </a:p>
        </p:txBody>
      </p:sp>
      <p:sp>
        <p:nvSpPr>
          <p:cNvPr id="10" name="Text Placeholder 9">
            <a:extLst>
              <a:ext uri="{FF2B5EF4-FFF2-40B4-BE49-F238E27FC236}">
                <a16:creationId xmlns:a16="http://schemas.microsoft.com/office/drawing/2014/main" id="{C145D368-0741-2B43-BA90-AC98D26118A7}"/>
              </a:ext>
            </a:extLst>
          </p:cNvPr>
          <p:cNvSpPr>
            <a:spLocks noGrp="1"/>
          </p:cNvSpPr>
          <p:nvPr>
            <p:ph type="body" sz="quarter" idx="20"/>
          </p:nvPr>
        </p:nvSpPr>
        <p:spPr/>
        <p:txBody>
          <a:bodyPr/>
          <a:lstStyle/>
          <a:p>
            <a:r>
              <a:rPr lang="en-US" dirty="0"/>
              <a:t>5</a:t>
            </a:r>
          </a:p>
        </p:txBody>
      </p:sp>
      <p:sp>
        <p:nvSpPr>
          <p:cNvPr id="11" name="Text Placeholder 10">
            <a:extLst>
              <a:ext uri="{FF2B5EF4-FFF2-40B4-BE49-F238E27FC236}">
                <a16:creationId xmlns:a16="http://schemas.microsoft.com/office/drawing/2014/main" id="{2458A324-6D61-1446-83FD-8E76C4A4875A}"/>
              </a:ext>
            </a:extLst>
          </p:cNvPr>
          <p:cNvSpPr>
            <a:spLocks noGrp="1"/>
          </p:cNvSpPr>
          <p:nvPr>
            <p:ph type="body" sz="quarter" idx="21"/>
          </p:nvPr>
        </p:nvSpPr>
        <p:spPr/>
        <p:txBody>
          <a:bodyPr/>
          <a:lstStyle/>
          <a:p>
            <a:r>
              <a:rPr lang="en-US" dirty="0"/>
              <a:t>6</a:t>
            </a:r>
          </a:p>
        </p:txBody>
      </p:sp>
      <p:sp>
        <p:nvSpPr>
          <p:cNvPr id="12" name="Text Placeholder 11">
            <a:extLst>
              <a:ext uri="{FF2B5EF4-FFF2-40B4-BE49-F238E27FC236}">
                <a16:creationId xmlns:a16="http://schemas.microsoft.com/office/drawing/2014/main" id="{3743001D-BC0A-E14B-B1C7-C45601E4F974}"/>
              </a:ext>
            </a:extLst>
          </p:cNvPr>
          <p:cNvSpPr>
            <a:spLocks noGrp="1"/>
          </p:cNvSpPr>
          <p:nvPr>
            <p:ph type="body" sz="quarter" idx="22"/>
          </p:nvPr>
        </p:nvSpPr>
        <p:spPr/>
        <p:txBody>
          <a:bodyPr/>
          <a:lstStyle/>
          <a:p>
            <a:r>
              <a:rPr lang="en-US" dirty="0"/>
              <a:t>7</a:t>
            </a:r>
          </a:p>
        </p:txBody>
      </p:sp>
      <p:sp>
        <p:nvSpPr>
          <p:cNvPr id="13" name="Text Placeholder 12">
            <a:extLst>
              <a:ext uri="{FF2B5EF4-FFF2-40B4-BE49-F238E27FC236}">
                <a16:creationId xmlns:a16="http://schemas.microsoft.com/office/drawing/2014/main" id="{7269DC6A-9641-DF49-8CB4-863867EE3B2A}"/>
              </a:ext>
            </a:extLst>
          </p:cNvPr>
          <p:cNvSpPr>
            <a:spLocks noGrp="1"/>
          </p:cNvSpPr>
          <p:nvPr>
            <p:ph type="body" sz="quarter" idx="23"/>
          </p:nvPr>
        </p:nvSpPr>
        <p:spPr/>
        <p:txBody>
          <a:bodyPr/>
          <a:lstStyle/>
          <a:p>
            <a:r>
              <a:rPr lang="en-US" dirty="0"/>
              <a:t>8</a:t>
            </a:r>
          </a:p>
        </p:txBody>
      </p:sp>
      <p:sp>
        <p:nvSpPr>
          <p:cNvPr id="14" name="Text Placeholder 13">
            <a:extLst>
              <a:ext uri="{FF2B5EF4-FFF2-40B4-BE49-F238E27FC236}">
                <a16:creationId xmlns:a16="http://schemas.microsoft.com/office/drawing/2014/main" id="{0878E87F-FECE-924B-855B-099AA16173B2}"/>
              </a:ext>
            </a:extLst>
          </p:cNvPr>
          <p:cNvSpPr>
            <a:spLocks noGrp="1"/>
          </p:cNvSpPr>
          <p:nvPr>
            <p:ph type="body" sz="quarter" idx="24"/>
          </p:nvPr>
        </p:nvSpPr>
        <p:spPr/>
        <p:txBody>
          <a:bodyPr/>
          <a:lstStyle/>
          <a:p>
            <a:r>
              <a:rPr lang="en-US" dirty="0"/>
              <a:t>9</a:t>
            </a:r>
          </a:p>
        </p:txBody>
      </p:sp>
      <p:sp>
        <p:nvSpPr>
          <p:cNvPr id="15" name="Text Placeholder 14">
            <a:extLst>
              <a:ext uri="{FF2B5EF4-FFF2-40B4-BE49-F238E27FC236}">
                <a16:creationId xmlns:a16="http://schemas.microsoft.com/office/drawing/2014/main" id="{794000C5-E22A-6F45-8A81-CF9EFBECA1C2}"/>
              </a:ext>
            </a:extLst>
          </p:cNvPr>
          <p:cNvSpPr>
            <a:spLocks noGrp="1"/>
          </p:cNvSpPr>
          <p:nvPr>
            <p:ph type="body" sz="quarter" idx="25"/>
          </p:nvPr>
        </p:nvSpPr>
        <p:spPr/>
        <p:txBody>
          <a:bodyPr/>
          <a:lstStyle/>
          <a:p>
            <a:r>
              <a:rPr lang="en-US" dirty="0"/>
              <a:t>10</a:t>
            </a:r>
          </a:p>
        </p:txBody>
      </p:sp>
      <p:sp>
        <p:nvSpPr>
          <p:cNvPr id="16" name="Text Placeholder 15">
            <a:extLst>
              <a:ext uri="{FF2B5EF4-FFF2-40B4-BE49-F238E27FC236}">
                <a16:creationId xmlns:a16="http://schemas.microsoft.com/office/drawing/2014/main" id="{A8DB89EA-A67B-104A-BB0B-83BAAAB68671}"/>
              </a:ext>
            </a:extLst>
          </p:cNvPr>
          <p:cNvSpPr>
            <a:spLocks noGrp="1"/>
          </p:cNvSpPr>
          <p:nvPr>
            <p:ph type="body" sz="quarter" idx="26"/>
          </p:nvPr>
        </p:nvSpPr>
        <p:spPr/>
        <p:txBody>
          <a:bodyPr/>
          <a:lstStyle/>
          <a:p>
            <a:r>
              <a:rPr lang="en-US" dirty="0"/>
              <a:t>Extremely confident</a:t>
            </a:r>
          </a:p>
        </p:txBody>
      </p:sp>
      <p:pic>
        <p:nvPicPr>
          <p:cNvPr id="18" name="Picture 17" descr="Diagram&#10;&#10;Description automatically generated with medium confidence">
            <a:extLst>
              <a:ext uri="{FF2B5EF4-FFF2-40B4-BE49-F238E27FC236}">
                <a16:creationId xmlns:a16="http://schemas.microsoft.com/office/drawing/2014/main" id="{C23CB472-E5BC-4279-A309-29676A0A53CF}"/>
              </a:ext>
            </a:extLst>
          </p:cNvPr>
          <p:cNvPicPr>
            <a:picLocks noChangeAspect="1"/>
          </p:cNvPicPr>
          <p:nvPr/>
        </p:nvPicPr>
        <p:blipFill>
          <a:blip r:embed="rId3"/>
          <a:stretch>
            <a:fillRect/>
          </a:stretch>
        </p:blipFill>
        <p:spPr>
          <a:xfrm>
            <a:off x="10066144" y="6076335"/>
            <a:ext cx="1415251" cy="588036"/>
          </a:xfrm>
          <a:prstGeom prst="homePlate">
            <a:avLst>
              <a:gd name="adj" fmla="val 29264"/>
            </a:avLst>
          </a:prstGeom>
        </p:spPr>
      </p:pic>
      <p:pic>
        <p:nvPicPr>
          <p:cNvPr id="19" name="Picture 18" descr="Logo, company name&#10;&#10;Description automatically generated">
            <a:extLst>
              <a:ext uri="{FF2B5EF4-FFF2-40B4-BE49-F238E27FC236}">
                <a16:creationId xmlns:a16="http://schemas.microsoft.com/office/drawing/2014/main" id="{A1C50739-FF98-47D4-8884-A158CF575305}"/>
              </a:ext>
            </a:extLst>
          </p:cNvPr>
          <p:cNvPicPr>
            <a:picLocks noChangeAspect="1"/>
          </p:cNvPicPr>
          <p:nvPr/>
        </p:nvPicPr>
        <p:blipFill rotWithShape="1">
          <a:blip r:embed="rId4"/>
          <a:srcRect b="23578"/>
          <a:stretch/>
        </p:blipFill>
        <p:spPr>
          <a:xfrm>
            <a:off x="11361719" y="5353931"/>
            <a:ext cx="678101" cy="568739"/>
          </a:xfrm>
          <a:prstGeom prst="rect">
            <a:avLst/>
          </a:prstGeom>
        </p:spPr>
      </p:pic>
    </p:spTree>
    <p:extLst>
      <p:ext uri="{BB962C8B-B14F-4D97-AF65-F5344CB8AC3E}">
        <p14:creationId xmlns:p14="http://schemas.microsoft.com/office/powerpoint/2010/main" val="687435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7C092-1CCD-5E46-85B8-7DC96A352113}"/>
              </a:ext>
            </a:extLst>
          </p:cNvPr>
          <p:cNvSpPr>
            <a:spLocks noGrp="1"/>
          </p:cNvSpPr>
          <p:nvPr>
            <p:ph type="title"/>
          </p:nvPr>
        </p:nvSpPr>
        <p:spPr>
          <a:xfrm>
            <a:off x="241117" y="681771"/>
            <a:ext cx="4839837" cy="1266987"/>
          </a:xfrm>
        </p:spPr>
        <p:txBody>
          <a:bodyPr/>
          <a:lstStyle/>
          <a:p>
            <a:r>
              <a:rPr lang="en-GB" dirty="0"/>
              <a:t>Think about…</a:t>
            </a:r>
            <a:endParaRPr lang="en-US" dirty="0"/>
          </a:p>
        </p:txBody>
      </p:sp>
      <p:sp>
        <p:nvSpPr>
          <p:cNvPr id="4" name="Text Placeholder 3">
            <a:extLst>
              <a:ext uri="{FF2B5EF4-FFF2-40B4-BE49-F238E27FC236}">
                <a16:creationId xmlns:a16="http://schemas.microsoft.com/office/drawing/2014/main" id="{C2322211-B1BF-5A49-A434-D14CBC2B0E01}"/>
              </a:ext>
            </a:extLst>
          </p:cNvPr>
          <p:cNvSpPr>
            <a:spLocks noGrp="1"/>
          </p:cNvSpPr>
          <p:nvPr>
            <p:ph type="body" sz="quarter" idx="16"/>
          </p:nvPr>
        </p:nvSpPr>
        <p:spPr>
          <a:xfrm>
            <a:off x="7329910" y="1611033"/>
            <a:ext cx="3751730" cy="1582502"/>
          </a:xfrm>
        </p:spPr>
        <p:txBody>
          <a:bodyPr/>
          <a:lstStyle/>
          <a:p>
            <a:pPr>
              <a:lnSpc>
                <a:spcPct val="100000"/>
              </a:lnSpc>
            </a:pPr>
            <a:r>
              <a:rPr lang="en-NZ" sz="2800" b="1" dirty="0"/>
              <a:t>…something new you have learned today</a:t>
            </a:r>
            <a:r>
              <a:rPr lang="en-NZ" sz="2600" b="1" dirty="0"/>
              <a:t>.</a:t>
            </a:r>
            <a:endParaRPr lang="en-NZ" sz="2600" dirty="0"/>
          </a:p>
        </p:txBody>
      </p:sp>
      <p:sp>
        <p:nvSpPr>
          <p:cNvPr id="6" name="Rectangle 5">
            <a:extLst>
              <a:ext uri="{FF2B5EF4-FFF2-40B4-BE49-F238E27FC236}">
                <a16:creationId xmlns:a16="http://schemas.microsoft.com/office/drawing/2014/main" id="{84F337AB-8780-CD43-BB7E-D2A38E73FDF2}"/>
              </a:ext>
              <a:ext uri="{C183D7F6-B498-43B3-948B-1728B52AA6E4}">
                <adec:decorative xmlns:adec="http://schemas.microsoft.com/office/drawing/2017/decorative" xmlns="" val="1"/>
              </a:ext>
            </a:extLst>
          </p:cNvPr>
          <p:cNvSpPr/>
          <p:nvPr/>
        </p:nvSpPr>
        <p:spPr>
          <a:xfrm>
            <a:off x="7329910" y="2814811"/>
            <a:ext cx="1134497" cy="1134497"/>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84322141-380C-0843-B55F-145C1BC9FA22}"/>
              </a:ext>
              <a:ext uri="{C183D7F6-B498-43B3-948B-1728B52AA6E4}">
                <adec:decorative xmlns:adec="http://schemas.microsoft.com/office/drawing/2017/decorative" xmlns="" val="1"/>
              </a:ext>
            </a:extLst>
          </p:cNvPr>
          <p:cNvPicPr>
            <a:picLocks noChangeAspect="1"/>
          </p:cNvPicPr>
          <p:nvPr/>
        </p:nvPicPr>
        <p:blipFill>
          <a:blip r:embed="rId3"/>
          <a:stretch>
            <a:fillRect/>
          </a:stretch>
        </p:blipFill>
        <p:spPr>
          <a:xfrm>
            <a:off x="7566774" y="2986529"/>
            <a:ext cx="660769" cy="791062"/>
          </a:xfrm>
          <a:prstGeom prst="rect">
            <a:avLst/>
          </a:prstGeom>
        </p:spPr>
      </p:pic>
      <p:sp>
        <p:nvSpPr>
          <p:cNvPr id="7" name="Rectangle 6">
            <a:extLst>
              <a:ext uri="{FF2B5EF4-FFF2-40B4-BE49-F238E27FC236}">
                <a16:creationId xmlns:a16="http://schemas.microsoft.com/office/drawing/2014/main" id="{1C9135A9-B9BA-1A42-9864-4D5A66B66109}"/>
              </a:ext>
            </a:extLst>
          </p:cNvPr>
          <p:cNvSpPr/>
          <p:nvPr/>
        </p:nvSpPr>
        <p:spPr>
          <a:xfrm>
            <a:off x="8464407" y="3949308"/>
            <a:ext cx="2950845" cy="1203778"/>
          </a:xfrm>
          <a:prstGeom prst="rect">
            <a:avLst/>
          </a:prstGeom>
          <a:solidFill>
            <a:srgbClr val="EC1077"/>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r>
              <a:rPr lang="en-NZ" sz="2000" dirty="0">
                <a:solidFill>
                  <a:schemeClr val="bg1"/>
                </a:solidFill>
                <a:latin typeface="Arial" panose="020B0604020202020204" pitchFamily="34" charset="0"/>
                <a:cs typeface="Arial" panose="020B0604020202020204" pitchFamily="34" charset="0"/>
              </a:rPr>
              <a:t>Can you write your own </a:t>
            </a:r>
            <a:br>
              <a:rPr lang="en-NZ" sz="2000" dirty="0">
                <a:solidFill>
                  <a:schemeClr val="bg1"/>
                </a:solidFill>
                <a:latin typeface="Arial" panose="020B0604020202020204" pitchFamily="34" charset="0"/>
                <a:cs typeface="Arial" panose="020B0604020202020204" pitchFamily="34" charset="0"/>
              </a:rPr>
            </a:br>
            <a:r>
              <a:rPr lang="en-NZ" sz="2000" b="1" dirty="0">
                <a:solidFill>
                  <a:schemeClr val="bg1"/>
                </a:solidFill>
                <a:latin typeface="Arial" panose="020B0604020202020204" pitchFamily="34" charset="0"/>
                <a:cs typeface="Arial" panose="020B0604020202020204" pitchFamily="34" charset="0"/>
              </a:rPr>
              <a:t>'Did you know' </a:t>
            </a:r>
            <a:r>
              <a:rPr lang="en-NZ" sz="2000" dirty="0">
                <a:solidFill>
                  <a:schemeClr val="bg1"/>
                </a:solidFill>
                <a:latin typeface="Arial" panose="020B0604020202020204" pitchFamily="34" charset="0"/>
                <a:cs typeface="Arial" panose="020B0604020202020204" pitchFamily="34" charset="0"/>
              </a:rPr>
              <a:t>fact?</a:t>
            </a:r>
          </a:p>
        </p:txBody>
      </p:sp>
      <p:pic>
        <p:nvPicPr>
          <p:cNvPr id="5" name="Picture 4" descr="Two pupils walking and smiling">
            <a:extLst>
              <a:ext uri="{FF2B5EF4-FFF2-40B4-BE49-F238E27FC236}">
                <a16:creationId xmlns:a16="http://schemas.microsoft.com/office/drawing/2014/main" id="{20DC4841-78DB-0848-9AF0-B366FAE10B8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2456" t="-1725"/>
          <a:stretch/>
        </p:blipFill>
        <p:spPr>
          <a:xfrm flipH="1">
            <a:off x="1487733" y="1412309"/>
            <a:ext cx="6604428" cy="5445690"/>
          </a:xfrm>
          <a:prstGeom prst="rect">
            <a:avLst/>
          </a:prstGeom>
        </p:spPr>
      </p:pic>
      <p:pic>
        <p:nvPicPr>
          <p:cNvPr id="9" name="Picture 8" descr="Diagram&#10;&#10;Description automatically generated with medium confidence">
            <a:extLst>
              <a:ext uri="{FF2B5EF4-FFF2-40B4-BE49-F238E27FC236}">
                <a16:creationId xmlns:a16="http://schemas.microsoft.com/office/drawing/2014/main" id="{E77201EB-E373-48FA-99B5-53698FCAEEDD}"/>
              </a:ext>
            </a:extLst>
          </p:cNvPr>
          <p:cNvPicPr>
            <a:picLocks noChangeAspect="1"/>
          </p:cNvPicPr>
          <p:nvPr/>
        </p:nvPicPr>
        <p:blipFill>
          <a:blip r:embed="rId5"/>
          <a:stretch>
            <a:fillRect/>
          </a:stretch>
        </p:blipFill>
        <p:spPr>
          <a:xfrm>
            <a:off x="10066144" y="6076335"/>
            <a:ext cx="1415251" cy="588036"/>
          </a:xfrm>
          <a:prstGeom prst="homePlate">
            <a:avLst>
              <a:gd name="adj" fmla="val 29264"/>
            </a:avLst>
          </a:prstGeom>
        </p:spPr>
      </p:pic>
      <p:pic>
        <p:nvPicPr>
          <p:cNvPr id="10" name="Picture 9" descr="Logo, company name&#10;&#10;Description automatically generated">
            <a:extLst>
              <a:ext uri="{FF2B5EF4-FFF2-40B4-BE49-F238E27FC236}">
                <a16:creationId xmlns:a16="http://schemas.microsoft.com/office/drawing/2014/main" id="{ACCAD1F6-20D1-43A0-A1E8-5B31D2DD7D35}"/>
              </a:ext>
            </a:extLst>
          </p:cNvPr>
          <p:cNvPicPr>
            <a:picLocks noChangeAspect="1"/>
          </p:cNvPicPr>
          <p:nvPr/>
        </p:nvPicPr>
        <p:blipFill rotWithShape="1">
          <a:blip r:embed="rId6"/>
          <a:srcRect b="23578"/>
          <a:stretch/>
        </p:blipFill>
        <p:spPr>
          <a:xfrm>
            <a:off x="11415252" y="5340120"/>
            <a:ext cx="678101" cy="568739"/>
          </a:xfrm>
          <a:prstGeom prst="rect">
            <a:avLst/>
          </a:prstGeom>
        </p:spPr>
      </p:pic>
    </p:spTree>
    <p:extLst>
      <p:ext uri="{BB962C8B-B14F-4D97-AF65-F5344CB8AC3E}">
        <p14:creationId xmlns:p14="http://schemas.microsoft.com/office/powerpoint/2010/main" val="1584566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F201630-FB56-C64E-8AF9-D9DB76355F21}"/>
              </a:ext>
            </a:extLst>
          </p:cNvPr>
          <p:cNvSpPr>
            <a:spLocks noGrp="1"/>
          </p:cNvSpPr>
          <p:nvPr>
            <p:ph type="title"/>
          </p:nvPr>
        </p:nvSpPr>
        <p:spPr>
          <a:xfrm>
            <a:off x="192505" y="322794"/>
            <a:ext cx="5402441" cy="2189529"/>
          </a:xfrm>
        </p:spPr>
        <p:txBody>
          <a:bodyPr/>
          <a:lstStyle/>
          <a:p>
            <a:r>
              <a:rPr lang="en-GB" dirty="0"/>
              <a:t>It can be common to struggle with sleep</a:t>
            </a:r>
          </a:p>
        </p:txBody>
      </p:sp>
      <p:sp>
        <p:nvSpPr>
          <p:cNvPr id="8" name="Text Placeholder 6">
            <a:extLst>
              <a:ext uri="{FF2B5EF4-FFF2-40B4-BE49-F238E27FC236}">
                <a16:creationId xmlns:a16="http://schemas.microsoft.com/office/drawing/2014/main" id="{FD7FEA5A-087D-764C-AFDB-4E5231C2DEB9}"/>
              </a:ext>
            </a:extLst>
          </p:cNvPr>
          <p:cNvSpPr>
            <a:spLocks noGrp="1"/>
          </p:cNvSpPr>
          <p:nvPr>
            <p:ph type="body" sz="quarter" idx="12"/>
          </p:nvPr>
        </p:nvSpPr>
        <p:spPr>
          <a:xfrm>
            <a:off x="348710" y="2947276"/>
            <a:ext cx="5527834" cy="2362339"/>
          </a:xfrm>
        </p:spPr>
        <p:txBody>
          <a:bodyPr/>
          <a:lstStyle/>
          <a:p>
            <a:r>
              <a:rPr lang="en-NZ" b="1" dirty="0"/>
              <a:t>If you are worried about it or if a lack of sleep is making things difficult, you can speak to a trusted adult or ask them to make you an appointment with your GP.</a:t>
            </a:r>
          </a:p>
          <a:p>
            <a:pPr>
              <a:lnSpc>
                <a:spcPts val="2400"/>
              </a:lnSpc>
            </a:pPr>
            <a:r>
              <a:rPr lang="en-US" b="1" dirty="0"/>
              <a:t>Childline: </a:t>
            </a:r>
            <a:r>
              <a:rPr lang="en-US" b="1" u="sng" dirty="0"/>
              <a:t>childline.org.uk/info-advice</a:t>
            </a:r>
            <a:r>
              <a:rPr lang="en-US" b="1" dirty="0"/>
              <a:t/>
            </a:r>
            <a:br>
              <a:rPr lang="en-US" b="1" dirty="0"/>
            </a:br>
            <a:r>
              <a:rPr lang="en-GB" b="1" dirty="0"/>
              <a:t>or call 0800 1111</a:t>
            </a:r>
          </a:p>
          <a:p>
            <a:pPr>
              <a:lnSpc>
                <a:spcPts val="2400"/>
              </a:lnSpc>
            </a:pPr>
            <a:r>
              <a:rPr lang="en-GB" b="1" dirty="0"/>
              <a:t>Shout: text 85258</a:t>
            </a:r>
          </a:p>
          <a:p>
            <a:endParaRPr lang="en-NZ" dirty="0"/>
          </a:p>
        </p:txBody>
      </p:sp>
      <p:pic>
        <p:nvPicPr>
          <p:cNvPr id="6" name="Picture 5" descr="Young girl smiling">
            <a:extLst>
              <a:ext uri="{FF2B5EF4-FFF2-40B4-BE49-F238E27FC236}">
                <a16:creationId xmlns:a16="http://schemas.microsoft.com/office/drawing/2014/main" id="{C8C66423-1A2B-3542-8986-BC1C4AD61D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98706" y="616689"/>
            <a:ext cx="7693638" cy="6241312"/>
          </a:xfrm>
          <a:prstGeom prst="rect">
            <a:avLst/>
          </a:prstGeom>
        </p:spPr>
      </p:pic>
      <p:pic>
        <p:nvPicPr>
          <p:cNvPr id="5" name="Picture 4" descr="Diagram&#10;&#10;Description automatically generated with medium confidence">
            <a:extLst>
              <a:ext uri="{FF2B5EF4-FFF2-40B4-BE49-F238E27FC236}">
                <a16:creationId xmlns:a16="http://schemas.microsoft.com/office/drawing/2014/main" id="{DB7BEDD3-4C96-4BD8-89AE-4F524417DF65}"/>
              </a:ext>
            </a:extLst>
          </p:cNvPr>
          <p:cNvPicPr>
            <a:picLocks noChangeAspect="1"/>
          </p:cNvPicPr>
          <p:nvPr/>
        </p:nvPicPr>
        <p:blipFill>
          <a:blip r:embed="rId4"/>
          <a:stretch>
            <a:fillRect/>
          </a:stretch>
        </p:blipFill>
        <p:spPr>
          <a:xfrm>
            <a:off x="10066144" y="6076335"/>
            <a:ext cx="1415251" cy="588036"/>
          </a:xfrm>
          <a:prstGeom prst="homePlate">
            <a:avLst>
              <a:gd name="adj" fmla="val 29264"/>
            </a:avLst>
          </a:prstGeom>
        </p:spPr>
      </p:pic>
      <p:pic>
        <p:nvPicPr>
          <p:cNvPr id="7" name="Picture 6" descr="Logo, company name&#10;&#10;Description automatically generated">
            <a:extLst>
              <a:ext uri="{FF2B5EF4-FFF2-40B4-BE49-F238E27FC236}">
                <a16:creationId xmlns:a16="http://schemas.microsoft.com/office/drawing/2014/main" id="{F3DEE5FE-24A2-4514-A0B4-7F50050E5512}"/>
              </a:ext>
            </a:extLst>
          </p:cNvPr>
          <p:cNvPicPr>
            <a:picLocks noChangeAspect="1"/>
          </p:cNvPicPr>
          <p:nvPr/>
        </p:nvPicPr>
        <p:blipFill rotWithShape="1">
          <a:blip r:embed="rId5"/>
          <a:srcRect b="23578"/>
          <a:stretch/>
        </p:blipFill>
        <p:spPr>
          <a:xfrm>
            <a:off x="11481395" y="5309615"/>
            <a:ext cx="678101" cy="568739"/>
          </a:xfrm>
          <a:prstGeom prst="rect">
            <a:avLst/>
          </a:prstGeom>
        </p:spPr>
      </p:pic>
    </p:spTree>
    <p:extLst>
      <p:ext uri="{BB962C8B-B14F-4D97-AF65-F5344CB8AC3E}">
        <p14:creationId xmlns:p14="http://schemas.microsoft.com/office/powerpoint/2010/main" val="12361032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6E4A061-8F49-D543-A2F7-60908C5D2D77}"/>
              </a:ext>
            </a:extLst>
          </p:cNvPr>
          <p:cNvSpPr>
            <a:spLocks noGrp="1"/>
          </p:cNvSpPr>
          <p:nvPr>
            <p:ph type="title"/>
          </p:nvPr>
        </p:nvSpPr>
        <p:spPr/>
        <p:txBody>
          <a:bodyPr/>
          <a:lstStyle/>
          <a:p>
            <a:pPr>
              <a:spcBef>
                <a:spcPts val="1000"/>
              </a:spcBef>
            </a:pPr>
            <a:r>
              <a:rPr lang="en-GB" sz="6000" dirty="0"/>
              <a:t>Extended learning projects</a:t>
            </a:r>
            <a:br>
              <a:rPr lang="en-GB" sz="6000" dirty="0"/>
            </a:br>
            <a:endParaRPr lang="en-US" sz="5000" dirty="0"/>
          </a:p>
        </p:txBody>
      </p:sp>
      <p:sp>
        <p:nvSpPr>
          <p:cNvPr id="3" name="Text Placeholder 2">
            <a:extLst>
              <a:ext uri="{FF2B5EF4-FFF2-40B4-BE49-F238E27FC236}">
                <a16:creationId xmlns:a16="http://schemas.microsoft.com/office/drawing/2014/main" id="{4EE5B370-B849-C94F-BE20-DA45B4A75913}"/>
              </a:ext>
            </a:extLst>
          </p:cNvPr>
          <p:cNvSpPr>
            <a:spLocks noGrp="1"/>
          </p:cNvSpPr>
          <p:nvPr>
            <p:ph type="body" sz="quarter" idx="12"/>
          </p:nvPr>
        </p:nvSpPr>
        <p:spPr/>
        <p:txBody>
          <a:bodyPr/>
          <a:lstStyle/>
          <a:p>
            <a:pPr marL="342900" indent="-342900">
              <a:buFont typeface="+mj-lt"/>
              <a:buAutoNum type="arabicPeriod"/>
            </a:pPr>
            <a:r>
              <a:rPr lang="en-NZ" sz="2000" dirty="0"/>
              <a:t>Now that pupils have made an action plan for another Year 6 pupil, see if they can make one for themselves using this action plan as a template. This can be set as a homework task.</a:t>
            </a:r>
          </a:p>
          <a:p>
            <a:pPr marL="342900" indent="-342900">
              <a:buFont typeface="+mj-lt"/>
              <a:buAutoNum type="arabicPeriod"/>
            </a:pPr>
            <a:r>
              <a:rPr lang="en-NZ" sz="2000" dirty="0"/>
              <a:t>Ask your class to share what they have learned in a whole school assembly. Pupils could choose how they present, for example a series of 30 second speeches, a performance or a PowerPoint presentation. </a:t>
            </a:r>
          </a:p>
          <a:p>
            <a:pPr marL="342900" indent="-342900">
              <a:buFont typeface="+mj-lt"/>
              <a:buAutoNum type="arabicPeriod"/>
            </a:pPr>
            <a:endParaRPr lang="en-NZ" sz="2000" dirty="0"/>
          </a:p>
          <a:p>
            <a:pPr marL="342900" indent="-342900">
              <a:buFont typeface="+mj-lt"/>
              <a:buAutoNum type="arabicPeriod"/>
            </a:pPr>
            <a:r>
              <a:rPr lang="en-NZ" sz="2000" dirty="0"/>
              <a:t>As a class, or as individuals, pupils could create a survey to find out other people’s ideas on actions that can promote better quality sleep. Ideas collected could be compared as a class and discussed. This is a nice activity to emphasise that different strategies work for different people.</a:t>
            </a:r>
          </a:p>
          <a:p>
            <a:pPr marL="342900" indent="-342900">
              <a:buFont typeface="+mj-lt"/>
              <a:buAutoNum type="arabicPeriod"/>
            </a:pPr>
            <a:r>
              <a:rPr lang="en-NZ" sz="2000" dirty="0"/>
              <a:t>Ask pupils to write an article for the school newsletter or school magazine. They could include the benefits of sleep and top tips for getting better sleep.</a:t>
            </a:r>
          </a:p>
        </p:txBody>
      </p:sp>
      <p:pic>
        <p:nvPicPr>
          <p:cNvPr id="4" name="Picture 3" descr="Diagram&#10;&#10;Description automatically generated with medium confidence">
            <a:extLst>
              <a:ext uri="{FF2B5EF4-FFF2-40B4-BE49-F238E27FC236}">
                <a16:creationId xmlns:a16="http://schemas.microsoft.com/office/drawing/2014/main" id="{AFBF221E-43D3-4CB6-A670-0176D4848466}"/>
              </a:ext>
            </a:extLst>
          </p:cNvPr>
          <p:cNvPicPr>
            <a:picLocks noChangeAspect="1"/>
          </p:cNvPicPr>
          <p:nvPr/>
        </p:nvPicPr>
        <p:blipFill>
          <a:blip r:embed="rId3"/>
          <a:stretch>
            <a:fillRect/>
          </a:stretch>
        </p:blipFill>
        <p:spPr>
          <a:xfrm>
            <a:off x="10066144" y="6076335"/>
            <a:ext cx="1415251" cy="588036"/>
          </a:xfrm>
          <a:prstGeom prst="homePlate">
            <a:avLst>
              <a:gd name="adj" fmla="val 29264"/>
            </a:avLst>
          </a:prstGeom>
        </p:spPr>
      </p:pic>
      <p:pic>
        <p:nvPicPr>
          <p:cNvPr id="6" name="Picture 5" descr="Logo, company name&#10;&#10;Description automatically generated">
            <a:extLst>
              <a:ext uri="{FF2B5EF4-FFF2-40B4-BE49-F238E27FC236}">
                <a16:creationId xmlns:a16="http://schemas.microsoft.com/office/drawing/2014/main" id="{78C4CA49-026F-4EAC-B225-DA14746B482F}"/>
              </a:ext>
            </a:extLst>
          </p:cNvPr>
          <p:cNvPicPr>
            <a:picLocks noChangeAspect="1"/>
          </p:cNvPicPr>
          <p:nvPr/>
        </p:nvPicPr>
        <p:blipFill rotWithShape="1">
          <a:blip r:embed="rId4"/>
          <a:srcRect b="23578"/>
          <a:stretch/>
        </p:blipFill>
        <p:spPr>
          <a:xfrm>
            <a:off x="11394783" y="5278869"/>
            <a:ext cx="678101" cy="568739"/>
          </a:xfrm>
          <a:prstGeom prst="rect">
            <a:avLst/>
          </a:prstGeom>
        </p:spPr>
      </p:pic>
    </p:spTree>
    <p:extLst>
      <p:ext uri="{BB962C8B-B14F-4D97-AF65-F5344CB8AC3E}">
        <p14:creationId xmlns:p14="http://schemas.microsoft.com/office/powerpoint/2010/main" val="938923555"/>
      </p:ext>
    </p:extLst>
  </p:cSld>
  <p:clrMapOvr>
    <a:masterClrMapping/>
  </p:clrMapOvr>
</p:sld>
</file>

<file path=ppt/theme/theme1.xml><?xml version="1.0" encoding="utf-8"?>
<a:theme xmlns:a="http://schemas.openxmlformats.org/drawingml/2006/main" name="Office Theme">
  <a:themeElements>
    <a:clrScheme name="Custom 30">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4472C4"/>
      </a:hlink>
      <a:folHlink>
        <a:srgbClr val="4472C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88025565EC82C469801A155E7FF1416" ma:contentTypeVersion="12" ma:contentTypeDescription="Create a new document." ma:contentTypeScope="" ma:versionID="b1d92cf9ef8e1c9b3bee490504904dce">
  <xsd:schema xmlns:xsd="http://www.w3.org/2001/XMLSchema" xmlns:xs="http://www.w3.org/2001/XMLSchema" xmlns:p="http://schemas.microsoft.com/office/2006/metadata/properties" xmlns:ns2="469fc139-89cf-477c-80c7-bf1e2181ef22" xmlns:ns3="fb079da9-3391-4983-a6e4-7a1c04b2e6bd" targetNamespace="http://schemas.microsoft.com/office/2006/metadata/properties" ma:root="true" ma:fieldsID="dbf32e2cbd07b08da6b49f360f39d59f" ns2:_="" ns3:_="">
    <xsd:import namespace="469fc139-89cf-477c-80c7-bf1e2181ef22"/>
    <xsd:import namespace="fb079da9-3391-4983-a6e4-7a1c04b2e6b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MediaServiceEventHashCode" minOccurs="0"/>
                <xsd:element ref="ns2:MediaServiceGenerationTim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9fc139-89cf-477c-80c7-bf1e2181ef2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079da9-3391-4983-a6e4-7a1c04b2e6bd"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B2A92F1-4F9C-4AC9-8855-67E2F249B079}">
  <ds:schemaRefs>
    <ds:schemaRef ds:uri="http://schemas.microsoft.com/sharepoint/v3/contenttype/forms"/>
  </ds:schemaRefs>
</ds:datastoreItem>
</file>

<file path=customXml/itemProps2.xml><?xml version="1.0" encoding="utf-8"?>
<ds:datastoreItem xmlns:ds="http://schemas.openxmlformats.org/officeDocument/2006/customXml" ds:itemID="{F106A5D7-3967-483B-BDCE-585BA83C9291}">
  <ds:schemaRefs>
    <ds:schemaRef ds:uri="http://purl.org/dc/elements/1.1/"/>
    <ds:schemaRef ds:uri="http://schemas.microsoft.com/office/2006/documentManagement/types"/>
    <ds:schemaRef ds:uri="http://purl.org/dc/terms/"/>
    <ds:schemaRef ds:uri="http://schemas.microsoft.com/office/infopath/2007/PartnerControls"/>
    <ds:schemaRef ds:uri="http://schemas.microsoft.com/office/2006/metadata/properties"/>
    <ds:schemaRef ds:uri="http://purl.org/dc/dcmitype/"/>
    <ds:schemaRef ds:uri="http://schemas.openxmlformats.org/package/2006/metadata/core-properties"/>
    <ds:schemaRef ds:uri="fb079da9-3391-4983-a6e4-7a1c04b2e6bd"/>
    <ds:schemaRef ds:uri="469fc139-89cf-477c-80c7-bf1e2181ef22"/>
    <ds:schemaRef ds:uri="http://www.w3.org/XML/1998/namespace"/>
  </ds:schemaRefs>
</ds:datastoreItem>
</file>

<file path=customXml/itemProps3.xml><?xml version="1.0" encoding="utf-8"?>
<ds:datastoreItem xmlns:ds="http://schemas.openxmlformats.org/officeDocument/2006/customXml" ds:itemID="{550E847F-EF90-49FC-A99B-DD91375AA7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9fc139-89cf-477c-80c7-bf1e2181ef22"/>
    <ds:schemaRef ds:uri="fb079da9-3391-4983-a6e4-7a1c04b2e6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7052</TotalTime>
  <Words>2472</Words>
  <Application>Microsoft Office PowerPoint</Application>
  <PresentationFormat>Widescreen</PresentationFormat>
  <Paragraphs>320</Paragraphs>
  <Slides>21</Slides>
  <Notes>21</Notes>
  <HiddenSlides>3</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Arial Narrow</vt:lpstr>
      <vt:lpstr>Calibri</vt:lpstr>
      <vt:lpstr>DIN Condensed Light</vt:lpstr>
      <vt:lpstr>Office Theme</vt:lpstr>
      <vt:lpstr>Sleep</vt:lpstr>
      <vt:lpstr>Overview</vt:lpstr>
      <vt:lpstr>Classroom tips  </vt:lpstr>
      <vt:lpstr>Social distancing</vt:lpstr>
      <vt:lpstr>What are we  learning?</vt:lpstr>
      <vt:lpstr>All about sleep</vt:lpstr>
      <vt:lpstr>How confident are you in… </vt:lpstr>
      <vt:lpstr>Why do  we sleep?</vt:lpstr>
      <vt:lpstr>Sleep helps the brain function </vt:lpstr>
      <vt:lpstr>Sleep helps the body function</vt:lpstr>
      <vt:lpstr>Think about</vt:lpstr>
      <vt:lpstr>Discussion questions</vt:lpstr>
      <vt:lpstr>Good quality vs. poor quality sleep</vt:lpstr>
      <vt:lpstr>Good quality vs. poor quality sleep</vt:lpstr>
      <vt:lpstr>The better sleep action plan</vt:lpstr>
      <vt:lpstr>Action plan</vt:lpstr>
      <vt:lpstr>Ideas bank</vt:lpstr>
      <vt:lpstr>How confident are you in… </vt:lpstr>
      <vt:lpstr>Think about…</vt:lpstr>
      <vt:lpstr>It can be common to struggle with sleep</vt:lpstr>
      <vt:lpstr>Extended learning projects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Media KS 3 and 4 lesson PowerPoint</dc:title>
  <dc:subject>PSHE</dc:subject>
  <dc:creator>PHE</dc:creator>
  <cp:keywords>Social media, Wellbeing (feeling good), Online, Offline Sharing, Risks (dangers), Positive (good), Negative (bad)</cp:keywords>
  <dc:description/>
  <cp:lastModifiedBy>MCGOWAN, Heather</cp:lastModifiedBy>
  <cp:revision>531</cp:revision>
  <dcterms:created xsi:type="dcterms:W3CDTF">2020-08-05T10:48:44Z</dcterms:created>
  <dcterms:modified xsi:type="dcterms:W3CDTF">2021-02-06T12:49:56Z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0x010100588025565EC82C469801A155E7FF1416</vt:lpwstr>
  </property>
</Properties>
</file>