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9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20/06/2023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508695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20/06/2023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722365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BF9977-5618-477D-AFE2-555611141A15}" type="datetimeFigureOut">
              <a:rPr lang="en-GB" smtClean="0"/>
              <a:t>20/06/2023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51032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2BF9977-5618-477D-AFE2-555611141A15}" type="datetimeFigureOut">
              <a:rPr lang="en-GB" smtClean="0"/>
              <a:t>20/06/2023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703579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2BF9977-5618-477D-AFE2-555611141A15}" type="datetimeFigureOut">
              <a:rPr lang="en-GB" smtClean="0"/>
              <a:t>20/06/2023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227167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2BF9977-5618-477D-AFE2-555611141A15}" type="datetimeFigureOut">
              <a:rPr lang="en-GB" smtClean="0"/>
              <a:t>20/06/2023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9593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F9977-5618-477D-AFE2-555611141A15}" type="datetimeFigureOut">
              <a:rPr lang="en-GB" smtClean="0"/>
              <a:t>20/06/2023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852707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20/06/2023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410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20/06/2023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20570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20/06/2023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05768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20/06/2023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089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BF9977-5618-477D-AFE2-555611141A15}" type="datetimeFigureOut">
              <a:rPr lang="en-GB" smtClean="0"/>
              <a:t>20/06/2023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2DE94-6A08-4257-AF78-0A198F0605BD}" type="slidenum">
              <a:rPr lang="en-GB" smtClean="0"/>
              <a:t>‹#›</a:t>
            </a:fld>
            <a:endParaRPr lang="en-GB"/>
          </a:p>
        </p:txBody>
      </p:sp>
    </p:spTree>
    <p:extLst>
      <p:ext uri="{BB962C8B-B14F-4D97-AF65-F5344CB8AC3E}">
        <p14:creationId xmlns:p14="http://schemas.microsoft.com/office/powerpoint/2010/main" val="233767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endParaRPr lang="en-GB" sz="1200" dirty="0"/>
          </a:p>
        </p:txBody>
      </p:sp>
      <p:sp>
        <p:nvSpPr>
          <p:cNvPr id="3" name="Subtitle 2"/>
          <p:cNvSpPr>
            <a:spLocks noGrp="1"/>
          </p:cNvSpPr>
          <p:nvPr>
            <p:ph type="subTitle" idx="1"/>
          </p:nvPr>
        </p:nvSpPr>
        <p:spPr>
          <a:xfrm>
            <a:off x="1066800" y="166127"/>
            <a:ext cx="9601200" cy="448754"/>
          </a:xfrm>
        </p:spPr>
        <p:txBody>
          <a:bodyPr/>
          <a:lstStyle/>
          <a:p>
            <a:r>
              <a:rPr lang="en-US" dirty="0" smtClean="0"/>
              <a:t>My </a:t>
            </a:r>
            <a:r>
              <a:rPr lang="en-US" b="1" dirty="0" smtClean="0">
                <a:solidFill>
                  <a:srgbClr val="FF0000"/>
                </a:solidFill>
              </a:rPr>
              <a:t>K</a:t>
            </a:r>
            <a:r>
              <a:rPr lang="en-US" dirty="0" smtClean="0"/>
              <a:t>now </a:t>
            </a:r>
            <a:r>
              <a:rPr lang="en-US" b="1" dirty="0" smtClean="0">
                <a:solidFill>
                  <a:srgbClr val="FF0000"/>
                </a:solidFill>
              </a:rPr>
              <a:t>A</a:t>
            </a:r>
            <a:r>
              <a:rPr lang="en-US" dirty="0" smtClean="0"/>
              <a:t>nd </a:t>
            </a:r>
            <a:r>
              <a:rPr lang="en-US" b="1" dirty="0" smtClean="0">
                <a:solidFill>
                  <a:srgbClr val="FF0000"/>
                </a:solidFill>
              </a:rPr>
              <a:t>R</a:t>
            </a:r>
            <a:r>
              <a:rPr lang="en-US" dirty="0" smtClean="0"/>
              <a:t>emember </a:t>
            </a:r>
            <a:r>
              <a:rPr lang="en-US" b="1" dirty="0" smtClean="0">
                <a:solidFill>
                  <a:srgbClr val="FF0000"/>
                </a:solidFill>
              </a:rPr>
              <a:t>M</a:t>
            </a:r>
            <a:r>
              <a:rPr lang="en-US" dirty="0" smtClean="0"/>
              <a:t>ore card about </a:t>
            </a:r>
            <a:r>
              <a:rPr lang="en-US" b="1" i="1" dirty="0" smtClean="0"/>
              <a:t>Through the Ages</a:t>
            </a:r>
            <a:endParaRPr lang="en-GB" b="1" i="1" dirty="0"/>
          </a:p>
        </p:txBody>
      </p:sp>
      <p:graphicFrame>
        <p:nvGraphicFramePr>
          <p:cNvPr id="5" name="Table 4"/>
          <p:cNvGraphicFramePr>
            <a:graphicFrameLocks noGrp="1"/>
          </p:cNvGraphicFramePr>
          <p:nvPr>
            <p:extLst>
              <p:ext uri="{D42A27DB-BD31-4B8C-83A1-F6EECF244321}">
                <p14:modId xmlns:p14="http://schemas.microsoft.com/office/powerpoint/2010/main" val="3783274193"/>
              </p:ext>
            </p:extLst>
          </p:nvPr>
        </p:nvGraphicFramePr>
        <p:xfrm>
          <a:off x="7095744" y="719665"/>
          <a:ext cx="4856480" cy="3039857"/>
        </p:xfrm>
        <a:graphic>
          <a:graphicData uri="http://schemas.openxmlformats.org/drawingml/2006/table">
            <a:tbl>
              <a:tblPr firstRow="1" bandRow="1">
                <a:tableStyleId>{93296810-A885-4BE3-A3E7-6D5BEEA58F35}</a:tableStyleId>
              </a:tblPr>
              <a:tblGrid>
                <a:gridCol w="1810512">
                  <a:extLst>
                    <a:ext uri="{9D8B030D-6E8A-4147-A177-3AD203B41FA5}">
                      <a16:colId xmlns:a16="http://schemas.microsoft.com/office/drawing/2014/main" val="1221820849"/>
                    </a:ext>
                  </a:extLst>
                </a:gridCol>
                <a:gridCol w="3045968">
                  <a:extLst>
                    <a:ext uri="{9D8B030D-6E8A-4147-A177-3AD203B41FA5}">
                      <a16:colId xmlns:a16="http://schemas.microsoft.com/office/drawing/2014/main" val="1774903410"/>
                    </a:ext>
                  </a:extLst>
                </a:gridCol>
              </a:tblGrid>
              <a:tr h="370277">
                <a:tc gridSpan="2">
                  <a:txBody>
                    <a:bodyPr/>
                    <a:lstStyle/>
                    <a:p>
                      <a:r>
                        <a:rPr lang="en-US" dirty="0" smtClean="0"/>
                        <a:t>Vocabulary</a:t>
                      </a:r>
                      <a:endParaRPr lang="en-GB" dirty="0"/>
                    </a:p>
                  </a:txBody>
                  <a:tcPr/>
                </a:tc>
                <a:tc hMerge="1">
                  <a:txBody>
                    <a:bodyPr/>
                    <a:lstStyle/>
                    <a:p>
                      <a:endParaRPr lang="en-GB" dirty="0"/>
                    </a:p>
                  </a:txBody>
                  <a:tcPr/>
                </a:tc>
                <a:extLst>
                  <a:ext uri="{0D108BD9-81ED-4DB2-BD59-A6C34878D82A}">
                    <a16:rowId xmlns:a16="http://schemas.microsoft.com/office/drawing/2014/main" val="3056610404"/>
                  </a:ext>
                </a:extLst>
              </a:tr>
              <a:tr h="375420">
                <a:tc>
                  <a:txBody>
                    <a:bodyPr/>
                    <a:lstStyle/>
                    <a:p>
                      <a:r>
                        <a:rPr lang="en-GB" dirty="0" smtClean="0"/>
                        <a:t>climate</a:t>
                      </a:r>
                      <a:endParaRPr lang="en-GB" dirty="0"/>
                    </a:p>
                  </a:txBody>
                  <a:tcPr/>
                </a:tc>
                <a:tc>
                  <a:txBody>
                    <a:bodyPr/>
                    <a:lstStyle/>
                    <a:p>
                      <a:r>
                        <a:rPr lang="en-GB" sz="1000" dirty="0" smtClean="0"/>
                        <a:t>The general weather conditions found in a place over a period of time. </a:t>
                      </a:r>
                      <a:endParaRPr lang="en-GB" sz="1000" dirty="0"/>
                    </a:p>
                  </a:txBody>
                  <a:tcPr/>
                </a:tc>
                <a:extLst>
                  <a:ext uri="{0D108BD9-81ED-4DB2-BD59-A6C34878D82A}">
                    <a16:rowId xmlns:a16="http://schemas.microsoft.com/office/drawing/2014/main" val="4021418228"/>
                  </a:ext>
                </a:extLst>
              </a:tr>
              <a:tr h="375420">
                <a:tc>
                  <a:txBody>
                    <a:bodyPr/>
                    <a:lstStyle/>
                    <a:p>
                      <a:r>
                        <a:rPr lang="en-GB" dirty="0" smtClean="0"/>
                        <a:t>County</a:t>
                      </a:r>
                      <a:endParaRPr lang="en-GB" dirty="0"/>
                    </a:p>
                  </a:txBody>
                  <a:tcPr/>
                </a:tc>
                <a:tc>
                  <a:txBody>
                    <a:bodyPr/>
                    <a:lstStyle/>
                    <a:p>
                      <a:r>
                        <a:rPr lang="en-GB" sz="1000" dirty="0" smtClean="0"/>
                        <a:t>An area of the United Kingdom that a local government manages.</a:t>
                      </a:r>
                      <a:endParaRPr lang="en-GB" sz="1000" dirty="0"/>
                    </a:p>
                  </a:txBody>
                  <a:tcPr/>
                </a:tc>
                <a:extLst>
                  <a:ext uri="{0D108BD9-81ED-4DB2-BD59-A6C34878D82A}">
                    <a16:rowId xmlns:a16="http://schemas.microsoft.com/office/drawing/2014/main" val="746319983"/>
                  </a:ext>
                </a:extLst>
              </a:tr>
              <a:tr h="375420">
                <a:tc>
                  <a:txBody>
                    <a:bodyPr/>
                    <a:lstStyle/>
                    <a:p>
                      <a:r>
                        <a:rPr lang="en-GB" dirty="0" smtClean="0"/>
                        <a:t>fault</a:t>
                      </a:r>
                      <a:endParaRPr lang="en-GB" dirty="0"/>
                    </a:p>
                  </a:txBody>
                  <a:tcPr/>
                </a:tc>
                <a:tc>
                  <a:txBody>
                    <a:bodyPr/>
                    <a:lstStyle/>
                    <a:p>
                      <a:r>
                        <a:rPr lang="en-GB" sz="1000" dirty="0" smtClean="0"/>
                        <a:t>A large crack in the ground.</a:t>
                      </a:r>
                      <a:endParaRPr lang="en-GB" sz="1000" dirty="0"/>
                    </a:p>
                  </a:txBody>
                  <a:tcPr/>
                </a:tc>
                <a:extLst>
                  <a:ext uri="{0D108BD9-81ED-4DB2-BD59-A6C34878D82A}">
                    <a16:rowId xmlns:a16="http://schemas.microsoft.com/office/drawing/2014/main" val="4070807186"/>
                  </a:ext>
                </a:extLst>
              </a:tr>
              <a:tr h="375420">
                <a:tc>
                  <a:txBody>
                    <a:bodyPr/>
                    <a:lstStyle/>
                    <a:p>
                      <a:r>
                        <a:rPr lang="en-GB" dirty="0" smtClean="0"/>
                        <a:t>molten</a:t>
                      </a:r>
                      <a:endParaRPr lang="en-GB" dirty="0"/>
                    </a:p>
                  </a:txBody>
                  <a:tcPr/>
                </a:tc>
                <a:tc>
                  <a:txBody>
                    <a:bodyPr/>
                    <a:lstStyle/>
                    <a:p>
                      <a:r>
                        <a:rPr lang="en-GB" sz="1000" dirty="0" smtClean="0"/>
                        <a:t>Something that has melted and is in a liquid state.</a:t>
                      </a:r>
                      <a:endParaRPr lang="en-GB" sz="1000" dirty="0"/>
                    </a:p>
                  </a:txBody>
                  <a:tcPr/>
                </a:tc>
                <a:extLst>
                  <a:ext uri="{0D108BD9-81ED-4DB2-BD59-A6C34878D82A}">
                    <a16:rowId xmlns:a16="http://schemas.microsoft.com/office/drawing/2014/main" val="3399838980"/>
                  </a:ext>
                </a:extLst>
              </a:tr>
              <a:tr h="375420">
                <a:tc>
                  <a:txBody>
                    <a:bodyPr/>
                    <a:lstStyle/>
                    <a:p>
                      <a:r>
                        <a:rPr lang="en-GB" dirty="0" smtClean="0"/>
                        <a:t>plate boundary</a:t>
                      </a:r>
                      <a:endParaRPr lang="en-GB" dirty="0"/>
                    </a:p>
                  </a:txBody>
                  <a:tcPr/>
                </a:tc>
                <a:tc>
                  <a:txBody>
                    <a:bodyPr/>
                    <a:lstStyle/>
                    <a:p>
                      <a:r>
                        <a:rPr lang="en-GB" sz="1000" dirty="0" smtClean="0"/>
                        <a:t>The place where two tectonic plates meet. </a:t>
                      </a:r>
                      <a:endParaRPr lang="en-GB" sz="1000" dirty="0"/>
                    </a:p>
                  </a:txBody>
                  <a:tcPr/>
                </a:tc>
                <a:extLst>
                  <a:ext uri="{0D108BD9-81ED-4DB2-BD59-A6C34878D82A}">
                    <a16:rowId xmlns:a16="http://schemas.microsoft.com/office/drawing/2014/main" val="598849836"/>
                  </a:ext>
                </a:extLst>
              </a:tr>
              <a:tr h="375420">
                <a:tc>
                  <a:txBody>
                    <a:bodyPr/>
                    <a:lstStyle/>
                    <a:p>
                      <a:r>
                        <a:rPr lang="en-GB" dirty="0" smtClean="0"/>
                        <a:t>tectonic plate</a:t>
                      </a:r>
                      <a:endParaRPr lang="en-GB" dirty="0"/>
                    </a:p>
                  </a:txBody>
                  <a:tcPr/>
                </a:tc>
                <a:tc>
                  <a:txBody>
                    <a:bodyPr/>
                    <a:lstStyle/>
                    <a:p>
                      <a:r>
                        <a:rPr lang="en-GB" sz="1000" dirty="0" smtClean="0"/>
                        <a:t>A piece of the Earth’s crust. </a:t>
                      </a:r>
                      <a:endParaRPr lang="en-GB" sz="1000" dirty="0"/>
                    </a:p>
                  </a:txBody>
                  <a:tcPr/>
                </a:tc>
                <a:extLst>
                  <a:ext uri="{0D108BD9-81ED-4DB2-BD59-A6C34878D82A}">
                    <a16:rowId xmlns:a16="http://schemas.microsoft.com/office/drawing/2014/main" val="1258507393"/>
                  </a:ext>
                </a:extLst>
              </a:tr>
              <a:tr h="375420">
                <a:tc>
                  <a:txBody>
                    <a:bodyPr/>
                    <a:lstStyle/>
                    <a:p>
                      <a:r>
                        <a:rPr lang="en-GB" dirty="0" smtClean="0"/>
                        <a:t>agriculture</a:t>
                      </a:r>
                      <a:endParaRPr lang="en-GB" dirty="0"/>
                    </a:p>
                  </a:txBody>
                  <a:tcPr/>
                </a:tc>
                <a:tc>
                  <a:txBody>
                    <a:bodyPr/>
                    <a:lstStyle/>
                    <a:p>
                      <a:endParaRPr lang="en-GB" sz="1050" dirty="0"/>
                    </a:p>
                  </a:txBody>
                  <a:tcPr/>
                </a:tc>
                <a:extLst>
                  <a:ext uri="{0D108BD9-81ED-4DB2-BD59-A6C34878D82A}">
                    <a16:rowId xmlns:a16="http://schemas.microsoft.com/office/drawing/2014/main" val="41224401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708243321"/>
              </p:ext>
            </p:extLst>
          </p:nvPr>
        </p:nvGraphicFramePr>
        <p:xfrm>
          <a:off x="338328" y="719666"/>
          <a:ext cx="6620256" cy="2903727"/>
        </p:xfrm>
        <a:graphic>
          <a:graphicData uri="http://schemas.openxmlformats.org/drawingml/2006/table">
            <a:tbl>
              <a:tblPr firstRow="1" bandRow="1">
                <a:tableStyleId>{00A15C55-8517-42AA-B614-E9B94910E393}</a:tableStyleId>
              </a:tblPr>
              <a:tblGrid>
                <a:gridCol w="6620256">
                  <a:extLst>
                    <a:ext uri="{9D8B030D-6E8A-4147-A177-3AD203B41FA5}">
                      <a16:colId xmlns:a16="http://schemas.microsoft.com/office/drawing/2014/main" val="3420472960"/>
                    </a:ext>
                  </a:extLst>
                </a:gridCol>
              </a:tblGrid>
              <a:tr h="359326">
                <a:tc>
                  <a:txBody>
                    <a:bodyPr/>
                    <a:lstStyle/>
                    <a:p>
                      <a:r>
                        <a:rPr lang="en-US" dirty="0" smtClean="0"/>
                        <a:t>Key facts to remember</a:t>
                      </a:r>
                      <a:endParaRPr lang="en-GB" dirty="0"/>
                    </a:p>
                  </a:txBody>
                  <a:tcPr/>
                </a:tc>
                <a:extLst>
                  <a:ext uri="{0D108BD9-81ED-4DB2-BD59-A6C34878D82A}">
                    <a16:rowId xmlns:a16="http://schemas.microsoft.com/office/drawing/2014/main" val="853217318"/>
                  </a:ext>
                </a:extLst>
              </a:tr>
              <a:tr h="500549">
                <a:tc>
                  <a:txBody>
                    <a:bodyPr/>
                    <a:lstStyle/>
                    <a:p>
                      <a:r>
                        <a:rPr lang="en-GB" sz="1200" dirty="0" smtClean="0"/>
                        <a:t>The countries of England, Northern Ireland, Scotland and Wales are divided into counties. Counties in the United Kingdom include Yorkshire, Suffolk, Pembrokeshire, Inverness-shire and County Armagh. </a:t>
                      </a:r>
                      <a:endParaRPr lang="en-GB" sz="1200" dirty="0"/>
                    </a:p>
                  </a:txBody>
                  <a:tcPr/>
                </a:tc>
                <a:extLst>
                  <a:ext uri="{0D108BD9-81ED-4DB2-BD59-A6C34878D82A}">
                    <a16:rowId xmlns:a16="http://schemas.microsoft.com/office/drawing/2014/main" val="229329837"/>
                  </a:ext>
                </a:extLst>
              </a:tr>
              <a:tr h="500549">
                <a:tc>
                  <a:txBody>
                    <a:bodyPr/>
                    <a:lstStyle/>
                    <a:p>
                      <a:r>
                        <a:rPr lang="en-GB" sz="1200" dirty="0" smtClean="0"/>
                        <a:t>The Earth’s crust is made of tectonic plates, which move slowly over the mantle. They push together to form mountains, pull apart to form valleys and slide past each other to create earthquakes and faults.</a:t>
                      </a:r>
                      <a:endParaRPr lang="en-GB" sz="1200" dirty="0"/>
                    </a:p>
                  </a:txBody>
                  <a:tcPr/>
                </a:tc>
                <a:extLst>
                  <a:ext uri="{0D108BD9-81ED-4DB2-BD59-A6C34878D82A}">
                    <a16:rowId xmlns:a16="http://schemas.microsoft.com/office/drawing/2014/main" val="3633673693"/>
                  </a:ext>
                </a:extLst>
              </a:tr>
              <a:tr h="500549">
                <a:tc>
                  <a:txBody>
                    <a:bodyPr/>
                    <a:lstStyle/>
                    <a:p>
                      <a:r>
                        <a:rPr lang="en-GB" sz="1100" dirty="0" smtClean="0"/>
                        <a:t>Lines of latitude are imaginary horizontal lines that span the globe. Lines of longitude are imaginary vertical lines that span the globe. Lines of latitude and longitude tells us how far north, south, east or west a location is. </a:t>
                      </a:r>
                      <a:endParaRPr lang="en-GB" sz="1100" dirty="0"/>
                    </a:p>
                  </a:txBody>
                  <a:tcPr/>
                </a:tc>
                <a:extLst>
                  <a:ext uri="{0D108BD9-81ED-4DB2-BD59-A6C34878D82A}">
                    <a16:rowId xmlns:a16="http://schemas.microsoft.com/office/drawing/2014/main" val="680657377"/>
                  </a:ext>
                </a:extLst>
              </a:tr>
              <a:tr h="500549">
                <a:tc>
                  <a:txBody>
                    <a:bodyPr/>
                    <a:lstStyle/>
                    <a:p>
                      <a:r>
                        <a:rPr lang="en-GB" sz="1400" dirty="0" smtClean="0"/>
                        <a:t>There are eight points on a compass. There are four cardinal points: north, south, east and west.</a:t>
                      </a:r>
                      <a:endParaRPr lang="en-GB" sz="1400" dirty="0"/>
                    </a:p>
                  </a:txBody>
                  <a:tcPr/>
                </a:tc>
                <a:extLst>
                  <a:ext uri="{0D108BD9-81ED-4DB2-BD59-A6C34878D82A}">
                    <a16:rowId xmlns:a16="http://schemas.microsoft.com/office/drawing/2014/main" val="75850284"/>
                  </a:ext>
                </a:extLst>
              </a:tr>
              <a:tr h="500549">
                <a:tc>
                  <a:txBody>
                    <a:bodyPr/>
                    <a:lstStyle/>
                    <a:p>
                      <a:pPr fontAlgn="base"/>
                      <a:r>
                        <a:rPr lang="en-GB" sz="1400" dirty="0" smtClean="0"/>
                        <a:t>There are four </a:t>
                      </a:r>
                      <a:r>
                        <a:rPr lang="en-GB" sz="1400" dirty="0" err="1" smtClean="0"/>
                        <a:t>intercardinal</a:t>
                      </a:r>
                      <a:r>
                        <a:rPr lang="en-GB" sz="1400" dirty="0" smtClean="0"/>
                        <a:t> points of a compass</a:t>
                      </a:r>
                      <a:r>
                        <a:rPr lang="en-GB" sz="1400" baseline="0" dirty="0" smtClean="0"/>
                        <a:t> are</a:t>
                      </a:r>
                      <a:r>
                        <a:rPr lang="en-GB" sz="1400" dirty="0" smtClean="0"/>
                        <a:t>: north-east, north-west, south-east and south-west.</a:t>
                      </a:r>
                      <a:endParaRPr lang="en-GB" sz="1400" b="0" i="0" kern="1200" dirty="0">
                        <a:solidFill>
                          <a:schemeClr val="dk1"/>
                        </a:solidFill>
                        <a:effectLst/>
                        <a:latin typeface="+mn-lt"/>
                        <a:ea typeface="+mn-ea"/>
                        <a:cs typeface="+mn-cs"/>
                      </a:endParaRPr>
                    </a:p>
                  </a:txBody>
                  <a:tcPr/>
                </a:tc>
                <a:extLst>
                  <a:ext uri="{0D108BD9-81ED-4DB2-BD59-A6C34878D82A}">
                    <a16:rowId xmlns:a16="http://schemas.microsoft.com/office/drawing/2014/main" val="414783302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023059211"/>
              </p:ext>
            </p:extLst>
          </p:nvPr>
        </p:nvGraphicFramePr>
        <p:xfrm>
          <a:off x="326136" y="3829006"/>
          <a:ext cx="3472688" cy="2605182"/>
        </p:xfrm>
        <a:graphic>
          <a:graphicData uri="http://schemas.openxmlformats.org/drawingml/2006/table">
            <a:tbl>
              <a:tblPr firstRow="1" bandRow="1">
                <a:tableStyleId>{5C22544A-7EE6-4342-B048-85BDC9FD1C3A}</a:tableStyleId>
              </a:tblPr>
              <a:tblGrid>
                <a:gridCol w="3472688">
                  <a:extLst>
                    <a:ext uri="{9D8B030D-6E8A-4147-A177-3AD203B41FA5}">
                      <a16:colId xmlns:a16="http://schemas.microsoft.com/office/drawing/2014/main" val="4235706945"/>
                    </a:ext>
                  </a:extLst>
                </a:gridCol>
              </a:tblGrid>
              <a:tr h="358946">
                <a:tc>
                  <a:txBody>
                    <a:bodyPr/>
                    <a:lstStyle/>
                    <a:p>
                      <a:r>
                        <a:rPr lang="en-US" dirty="0" smtClean="0"/>
                        <a:t>My memory jogger</a:t>
                      </a:r>
                      <a:endParaRPr lang="en-GB" dirty="0"/>
                    </a:p>
                  </a:txBody>
                  <a:tcPr/>
                </a:tc>
                <a:extLst>
                  <a:ext uri="{0D108BD9-81ED-4DB2-BD59-A6C34878D82A}">
                    <a16:rowId xmlns:a16="http://schemas.microsoft.com/office/drawing/2014/main" val="787110968"/>
                  </a:ext>
                </a:extLst>
              </a:tr>
              <a:tr h="1119711">
                <a:tc>
                  <a:txBody>
                    <a:bodyPr/>
                    <a:lstStyle/>
                    <a:p>
                      <a:endParaRPr lang="en-GB" sz="1050" dirty="0"/>
                    </a:p>
                  </a:txBody>
                  <a:tcPr/>
                </a:tc>
                <a:extLst>
                  <a:ext uri="{0D108BD9-81ED-4DB2-BD59-A6C34878D82A}">
                    <a16:rowId xmlns:a16="http://schemas.microsoft.com/office/drawing/2014/main" val="753674496"/>
                  </a:ext>
                </a:extLst>
              </a:tr>
              <a:tr h="1119711">
                <a:tc>
                  <a:txBody>
                    <a:bodyPr/>
                    <a:lstStyle/>
                    <a:p>
                      <a:endParaRPr lang="en-GB" dirty="0"/>
                    </a:p>
                  </a:txBody>
                  <a:tcPr/>
                </a:tc>
                <a:extLst>
                  <a:ext uri="{0D108BD9-81ED-4DB2-BD59-A6C34878D82A}">
                    <a16:rowId xmlns:a16="http://schemas.microsoft.com/office/drawing/2014/main" val="120281687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909796725"/>
              </p:ext>
            </p:extLst>
          </p:nvPr>
        </p:nvGraphicFramePr>
        <p:xfrm>
          <a:off x="3879088" y="3839124"/>
          <a:ext cx="4012184" cy="2642443"/>
        </p:xfrm>
        <a:graphic>
          <a:graphicData uri="http://schemas.openxmlformats.org/drawingml/2006/table">
            <a:tbl>
              <a:tblPr firstRow="1" bandRow="1">
                <a:tableStyleId>{F5AB1C69-6EDB-4FF4-983F-18BD219EF322}</a:tableStyleId>
              </a:tblPr>
              <a:tblGrid>
                <a:gridCol w="4012184">
                  <a:extLst>
                    <a:ext uri="{9D8B030D-6E8A-4147-A177-3AD203B41FA5}">
                      <a16:colId xmlns:a16="http://schemas.microsoft.com/office/drawing/2014/main" val="1164191011"/>
                    </a:ext>
                  </a:extLst>
                </a:gridCol>
              </a:tblGrid>
              <a:tr h="366759">
                <a:tc>
                  <a:txBody>
                    <a:bodyPr/>
                    <a:lstStyle/>
                    <a:p>
                      <a:r>
                        <a:rPr lang="en-US" dirty="0" smtClean="0"/>
                        <a:t>Diagram of…</a:t>
                      </a:r>
                      <a:endParaRPr lang="en-GB" dirty="0"/>
                    </a:p>
                  </a:txBody>
                  <a:tcPr/>
                </a:tc>
                <a:extLst>
                  <a:ext uri="{0D108BD9-81ED-4DB2-BD59-A6C34878D82A}">
                    <a16:rowId xmlns:a16="http://schemas.microsoft.com/office/drawing/2014/main" val="401166224"/>
                  </a:ext>
                </a:extLst>
              </a:tr>
              <a:tr h="2275684">
                <a:tc>
                  <a:txBody>
                    <a:bodyPr/>
                    <a:lstStyle/>
                    <a:p>
                      <a:endParaRPr lang="en-GB" dirty="0"/>
                    </a:p>
                  </a:txBody>
                  <a:tcPr/>
                </a:tc>
                <a:extLst>
                  <a:ext uri="{0D108BD9-81ED-4DB2-BD59-A6C34878D82A}">
                    <a16:rowId xmlns:a16="http://schemas.microsoft.com/office/drawing/2014/main" val="315944424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290856012"/>
              </p:ext>
            </p:extLst>
          </p:nvPr>
        </p:nvGraphicFramePr>
        <p:xfrm>
          <a:off x="7991856" y="3839124"/>
          <a:ext cx="3960368" cy="2626428"/>
        </p:xfrm>
        <a:graphic>
          <a:graphicData uri="http://schemas.openxmlformats.org/drawingml/2006/table">
            <a:tbl>
              <a:tblPr firstRow="1" bandRow="1">
                <a:tableStyleId>{21E4AEA4-8DFA-4A89-87EB-49C32662AFE0}</a:tableStyleId>
              </a:tblPr>
              <a:tblGrid>
                <a:gridCol w="1980184">
                  <a:extLst>
                    <a:ext uri="{9D8B030D-6E8A-4147-A177-3AD203B41FA5}">
                      <a16:colId xmlns:a16="http://schemas.microsoft.com/office/drawing/2014/main" val="646389258"/>
                    </a:ext>
                  </a:extLst>
                </a:gridCol>
                <a:gridCol w="1980184">
                  <a:extLst>
                    <a:ext uri="{9D8B030D-6E8A-4147-A177-3AD203B41FA5}">
                      <a16:colId xmlns:a16="http://schemas.microsoft.com/office/drawing/2014/main" val="2085013711"/>
                    </a:ext>
                  </a:extLst>
                </a:gridCol>
              </a:tblGrid>
              <a:tr h="394548">
                <a:tc>
                  <a:txBody>
                    <a:bodyPr/>
                    <a:lstStyle/>
                    <a:p>
                      <a:r>
                        <a:rPr lang="en-US" dirty="0" smtClean="0"/>
                        <a:t>This</a:t>
                      </a:r>
                      <a:r>
                        <a:rPr lang="en-US" baseline="0" dirty="0" smtClean="0"/>
                        <a:t> links to…</a:t>
                      </a:r>
                      <a:endParaRPr lang="en-GB" dirty="0"/>
                    </a:p>
                  </a:txBody>
                  <a:tcPr/>
                </a:tc>
                <a:tc>
                  <a:txBody>
                    <a:bodyPr/>
                    <a:lstStyle/>
                    <a:p>
                      <a:r>
                        <a:rPr lang="en-US" dirty="0" smtClean="0"/>
                        <a:t>What</a:t>
                      </a:r>
                      <a:r>
                        <a:rPr lang="en-US" baseline="0" dirty="0" smtClean="0"/>
                        <a:t>’s next?</a:t>
                      </a:r>
                      <a:endParaRPr lang="en-GB" dirty="0"/>
                    </a:p>
                  </a:txBody>
                  <a:tcPr/>
                </a:tc>
                <a:extLst>
                  <a:ext uri="{0D108BD9-81ED-4DB2-BD59-A6C34878D82A}">
                    <a16:rowId xmlns:a16="http://schemas.microsoft.com/office/drawing/2014/main" val="3716169352"/>
                  </a:ext>
                </a:extLst>
              </a:tr>
              <a:tr h="2231880">
                <a:tc>
                  <a:txBody>
                    <a:bodyPr/>
                    <a:lstStyle/>
                    <a:p>
                      <a:r>
                        <a:rPr lang="en-GB" dirty="0" smtClean="0"/>
                        <a:t>Science</a:t>
                      </a:r>
                    </a:p>
                    <a:p>
                      <a:endParaRPr lang="en-GB" dirty="0" smtClean="0"/>
                    </a:p>
                    <a:p>
                      <a:r>
                        <a:rPr lang="en-GB" smtClean="0"/>
                        <a:t>History</a:t>
                      </a:r>
                      <a:endParaRPr lang="en-GB" dirty="0"/>
                    </a:p>
                  </a:txBody>
                  <a:tcPr/>
                </a:tc>
                <a:tc>
                  <a:txBody>
                    <a:bodyPr/>
                    <a:lstStyle/>
                    <a:p>
                      <a:endParaRPr lang="en-GB" dirty="0"/>
                    </a:p>
                  </a:txBody>
                  <a:tcPr/>
                </a:tc>
                <a:extLst>
                  <a:ext uri="{0D108BD9-81ED-4DB2-BD59-A6C34878D82A}">
                    <a16:rowId xmlns:a16="http://schemas.microsoft.com/office/drawing/2014/main" val="887459378"/>
                  </a:ext>
                </a:extLst>
              </a:tr>
            </a:tbl>
          </a:graphicData>
        </a:graphic>
      </p:graphicFrame>
      <p:pic>
        <p:nvPicPr>
          <p:cNvPr id="10" name="Picture 9"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36" y="111741"/>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1" name="Picture 10"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95888" y="111740"/>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4" name="Picture 3"/>
          <p:cNvPicPr>
            <a:picLocks noChangeAspect="1"/>
          </p:cNvPicPr>
          <p:nvPr/>
        </p:nvPicPr>
        <p:blipFill rotWithShape="1">
          <a:blip r:embed="rId3"/>
          <a:srcRect l="37639" t="55243" r="39023" b="11682"/>
          <a:stretch/>
        </p:blipFill>
        <p:spPr>
          <a:xfrm>
            <a:off x="245872" y="4190999"/>
            <a:ext cx="2374116" cy="2243189"/>
          </a:xfrm>
          <a:prstGeom prst="rect">
            <a:avLst/>
          </a:prstGeom>
        </p:spPr>
      </p:pic>
      <p:pic>
        <p:nvPicPr>
          <p:cNvPr id="12" name="Picture 11"/>
          <p:cNvPicPr>
            <a:picLocks noChangeAspect="1"/>
          </p:cNvPicPr>
          <p:nvPr/>
        </p:nvPicPr>
        <p:blipFill rotWithShape="1">
          <a:blip r:embed="rId3"/>
          <a:srcRect l="12585" t="66182" r="64678" b="11810"/>
          <a:stretch/>
        </p:blipFill>
        <p:spPr>
          <a:xfrm>
            <a:off x="5272123" y="4485064"/>
            <a:ext cx="2564854" cy="1655057"/>
          </a:xfrm>
          <a:prstGeom prst="rect">
            <a:avLst/>
          </a:prstGeom>
        </p:spPr>
      </p:pic>
      <p:pic>
        <p:nvPicPr>
          <p:cNvPr id="13" name="Picture 12"/>
          <p:cNvPicPr>
            <a:picLocks noChangeAspect="1"/>
          </p:cNvPicPr>
          <p:nvPr/>
        </p:nvPicPr>
        <p:blipFill rotWithShape="1">
          <a:blip r:embed="rId4"/>
          <a:srcRect l="11601" t="56230" r="64107" b="11866"/>
          <a:stretch/>
        </p:blipFill>
        <p:spPr>
          <a:xfrm>
            <a:off x="2619988" y="4190998"/>
            <a:ext cx="2597840" cy="2274553"/>
          </a:xfrm>
          <a:prstGeom prst="rect">
            <a:avLst/>
          </a:prstGeom>
        </p:spPr>
      </p:pic>
    </p:spTree>
    <p:extLst>
      <p:ext uri="{BB962C8B-B14F-4D97-AF65-F5344CB8AC3E}">
        <p14:creationId xmlns:p14="http://schemas.microsoft.com/office/powerpoint/2010/main" val="187065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254</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MCGOWAN, Heather</dc:creator>
  <cp:lastModifiedBy>Daniel McGregor</cp:lastModifiedBy>
  <cp:revision>14</cp:revision>
  <cp:lastPrinted>2022-03-01T14:49:17Z</cp:lastPrinted>
  <dcterms:created xsi:type="dcterms:W3CDTF">2022-03-01T14:43:05Z</dcterms:created>
  <dcterms:modified xsi:type="dcterms:W3CDTF">2023-06-20T12:45:57Z</dcterms:modified>
</cp:coreProperties>
</file>