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799263" cy="9929813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7" roundtripDataSignature="AMtx7mhmo1xNntSssFFtK6b5mMhG48xna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11D8F4BC-9E64-4E5E-A0B6-53A5C6F7C0AA}">
  <a:tblStyle styleId="{11D8F4BC-9E64-4E5E-A0B6-53A5C6F7C0AA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BF1E8"/>
          </a:solidFill>
        </a:fill>
      </a:tcStyle>
    </a:wholeTbl>
    <a:band1H>
      <a:tcTxStyle/>
      <a:tcStyle>
        <a:tcBdr/>
        <a:fill>
          <a:solidFill>
            <a:srgbClr val="D4E2CE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D4E2CE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6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6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CAAC69BD-778D-4765-9C4F-33401A173B81}" styleName="Table_1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4E6"/>
          </a:solidFill>
        </a:fill>
      </a:tcStyle>
    </a:wholeTbl>
    <a:band1H>
      <a:tcTxStyle/>
      <a:tcStyle>
        <a:tcBdr/>
        <a:fill>
          <a:solidFill>
            <a:srgbClr val="FFE8CA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FFE8CA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4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4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15B03324-F55F-495B-BE43-D9948923E0AA}" styleName="Table_2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9EFF7"/>
          </a:solidFill>
        </a:fill>
      </a:tcStyle>
    </a:wholeTbl>
    <a:band1H>
      <a:tcTxStyle/>
      <a:tcStyle>
        <a:tcBdr/>
        <a:fill>
          <a:solidFill>
            <a:srgbClr val="D0DEEF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D0DEEF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A7CE463B-197C-4850-9754-8D1C830913A3}" styleName="Table_3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0F0F0"/>
          </a:solidFill>
        </a:fill>
      </a:tcStyle>
    </a:wholeTbl>
    <a:band1H>
      <a:tcTxStyle/>
      <a:tcStyle>
        <a:tcBdr/>
        <a:fill>
          <a:solidFill>
            <a:srgbClr val="E0E0E0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E0E0E0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3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3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45021E37-AC54-4520-9844-FE415155F55F}" styleName="Table_4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CECE7"/>
          </a:solidFill>
        </a:fill>
      </a:tcStyle>
    </a:wholeTbl>
    <a:band1H>
      <a:tcTxStyle/>
      <a:tcStyle>
        <a:tcBdr/>
        <a:fill>
          <a:solidFill>
            <a:srgbClr val="F8D6CC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F8D6CC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2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2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96" y="5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customschemas.google.com/relationships/presentationmetadata" Target="meta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tableStyles" Target="tableStyles.xml"/><Relationship Id="rId10" Type="http://schemas.openxmlformats.org/officeDocument/2006/relationships/theme" Target="theme/them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33425" y="744725"/>
            <a:ext cx="4533050" cy="3723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925" y="4716650"/>
            <a:ext cx="5439400" cy="44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79925" y="4716650"/>
            <a:ext cx="5439400" cy="446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8287" cy="37242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"/>
          <p:cNvSpPr txBox="1"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dirty="0"/>
              <a:t>My </a:t>
            </a:r>
            <a:r>
              <a:rPr lang="en-US" b="1" dirty="0">
                <a:solidFill>
                  <a:srgbClr val="FF0000"/>
                </a:solidFill>
              </a:rPr>
              <a:t>K</a:t>
            </a:r>
            <a:r>
              <a:rPr lang="en-US" dirty="0"/>
              <a:t>now </a:t>
            </a:r>
            <a:r>
              <a:rPr lang="en-US" b="1" dirty="0">
                <a:solidFill>
                  <a:srgbClr val="FF0000"/>
                </a:solidFill>
              </a:rPr>
              <a:t>A</a:t>
            </a:r>
            <a:r>
              <a:rPr lang="en-US" dirty="0"/>
              <a:t>nd </a:t>
            </a:r>
            <a:r>
              <a:rPr lang="en-US" b="1" dirty="0">
                <a:solidFill>
                  <a:srgbClr val="FF0000"/>
                </a:solidFill>
              </a:rPr>
              <a:t>R</a:t>
            </a:r>
            <a:r>
              <a:rPr lang="en-US" dirty="0"/>
              <a:t>emember </a:t>
            </a:r>
            <a:r>
              <a:rPr lang="en-US" b="1" dirty="0">
                <a:solidFill>
                  <a:srgbClr val="FF0000"/>
                </a:solidFill>
              </a:rPr>
              <a:t>M</a:t>
            </a:r>
            <a:r>
              <a:rPr lang="en-US" dirty="0"/>
              <a:t>ore card about – </a:t>
            </a:r>
            <a:r>
              <a:rPr lang="en-US" b="1" dirty="0" smtClean="0"/>
              <a:t>Plants</a:t>
            </a:r>
            <a:endParaRPr b="1" dirty="0"/>
          </a:p>
        </p:txBody>
      </p:sp>
      <p:graphicFrame>
        <p:nvGraphicFramePr>
          <p:cNvPr id="86" name="Google Shape;86;p1"/>
          <p:cNvGraphicFramePr/>
          <p:nvPr>
            <p:extLst>
              <p:ext uri="{D42A27DB-BD31-4B8C-83A1-F6EECF244321}">
                <p14:modId xmlns:p14="http://schemas.microsoft.com/office/powerpoint/2010/main" val="1681161785"/>
              </p:ext>
            </p:extLst>
          </p:nvPr>
        </p:nvGraphicFramePr>
        <p:xfrm>
          <a:off x="7144765" y="697176"/>
          <a:ext cx="4631360" cy="3137793"/>
        </p:xfrm>
        <a:graphic>
          <a:graphicData uri="http://schemas.openxmlformats.org/drawingml/2006/table">
            <a:tbl>
              <a:tblPr firstRow="1" bandRow="1">
                <a:noFill/>
                <a:tableStyleId>{11D8F4BC-9E64-4E5E-A0B6-53A5C6F7C0AA}</a:tableStyleId>
              </a:tblPr>
              <a:tblGrid>
                <a:gridCol w="15305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008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73174">
                <a:tc gridSpan="2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 dirty="0"/>
                        <a:t>Vocabulary</a:t>
                      </a:r>
                      <a:endParaRPr sz="1800" dirty="0"/>
                    </a:p>
                  </a:txBody>
                  <a:tcPr marL="91450" marR="91450" marT="45725" marB="45725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4918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i="1" dirty="0" smtClean="0"/>
                        <a:t>Germination</a:t>
                      </a:r>
                      <a:endParaRPr sz="1600" b="1" i="1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 smtClean="0"/>
                        <a:t>The growth</a:t>
                      </a:r>
                      <a:r>
                        <a:rPr lang="en-GB" sz="1600" baseline="0" dirty="0" smtClean="0"/>
                        <a:t> of a plant contained in a seed.</a:t>
                      </a:r>
                      <a:endParaRPr sz="16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420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i="1" dirty="0" smtClean="0"/>
                        <a:t>Shade</a:t>
                      </a:r>
                      <a:endParaRPr sz="1600" b="1" i="1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dirty="0" smtClean="0"/>
                        <a:t>Darkness caused by shelter from direct sunlight.</a:t>
                      </a:r>
                      <a:r>
                        <a:rPr lang="en-US" sz="1600" baseline="0" dirty="0" smtClean="0"/>
                        <a:t> </a:t>
                      </a:r>
                      <a:endParaRPr sz="16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374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i="1" dirty="0" smtClean="0"/>
                        <a:t>Healthy</a:t>
                      </a:r>
                      <a:endParaRPr sz="1600" b="1" i="1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dirty="0" smtClean="0"/>
                        <a:t>In a good condition.</a:t>
                      </a:r>
                      <a:r>
                        <a:rPr lang="en-US" sz="1600" baseline="0" dirty="0" smtClean="0"/>
                        <a:t> </a:t>
                      </a:r>
                      <a:endParaRPr sz="16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374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i="1" dirty="0" smtClean="0"/>
                        <a:t>Cool</a:t>
                      </a:r>
                      <a:endParaRPr sz="1600" b="1" i="1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dirty="0" smtClean="0"/>
                        <a:t>Fairly</a:t>
                      </a:r>
                      <a:r>
                        <a:rPr lang="en-US" sz="1600" baseline="0" dirty="0" smtClean="0"/>
                        <a:t> low temperature. </a:t>
                      </a:r>
                      <a:endParaRPr sz="16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3743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i="1" dirty="0" smtClean="0"/>
                        <a:t>Warm </a:t>
                      </a:r>
                      <a:endParaRPr sz="1600" b="1" i="1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dirty="0" smtClean="0"/>
                        <a:t>Fairly high temperature. </a:t>
                      </a:r>
                      <a:endParaRPr sz="16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87" name="Google Shape;87;p1"/>
          <p:cNvGraphicFramePr/>
          <p:nvPr>
            <p:extLst>
              <p:ext uri="{D42A27DB-BD31-4B8C-83A1-F6EECF244321}">
                <p14:modId xmlns:p14="http://schemas.microsoft.com/office/powerpoint/2010/main" val="721144485"/>
              </p:ext>
            </p:extLst>
          </p:nvPr>
        </p:nvGraphicFramePr>
        <p:xfrm>
          <a:off x="384562" y="662542"/>
          <a:ext cx="6620250" cy="3172428"/>
        </p:xfrm>
        <a:graphic>
          <a:graphicData uri="http://schemas.openxmlformats.org/drawingml/2006/table">
            <a:tbl>
              <a:tblPr firstRow="1" bandRow="1">
                <a:noFill/>
                <a:tableStyleId>{CAAC69BD-778D-4765-9C4F-33401A173B81}</a:tableStyleId>
              </a:tblPr>
              <a:tblGrid>
                <a:gridCol w="6620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2559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800" u="none" strike="noStrike" cap="none" dirty="0" smtClean="0"/>
                        <a:t>Key facts to remember</a:t>
                      </a: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0314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 smtClean="0"/>
                        <a:t>1. Plants may grow from either seeds or bulbs.</a:t>
                      </a:r>
                      <a:r>
                        <a:rPr lang="en-GB" sz="1600" baseline="0" dirty="0" smtClean="0"/>
                        <a:t> </a:t>
                      </a:r>
                      <a:endParaRPr sz="16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9605">
                <a:tc>
                  <a:txBody>
                    <a:bodyPr/>
                    <a:lstStyle/>
                    <a:p>
                      <a:r>
                        <a:rPr lang="en-GB" sz="1600" b="0" i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Calibri"/>
                          <a:sym typeface="Arial"/>
                        </a:rPr>
                        <a:t>2. </a:t>
                      </a:r>
                      <a:r>
                        <a:rPr lang="en-US" sz="1600" dirty="0" smtClean="0"/>
                        <a:t>Seeds and bulbs need to be planted outside at particular times of year and they will germinate and grow at different rates. </a:t>
                      </a:r>
                      <a:endParaRPr lang="en-GB" sz="1600" b="0" i="0" u="none" strike="noStrike" cap="none" dirty="0">
                        <a:solidFill>
                          <a:schemeClr val="dk1"/>
                        </a:solidFill>
                        <a:effectLst/>
                        <a:latin typeface="Calibri"/>
                        <a:ea typeface="Calibri"/>
                        <a:cs typeface="Calibri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2451">
                <a:tc>
                  <a:txBody>
                    <a:bodyPr/>
                    <a:lstStyle/>
                    <a:p>
                      <a:r>
                        <a:rPr lang="en-GB" sz="1600" b="0" i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Calibri"/>
                          <a:sym typeface="Arial"/>
                        </a:rPr>
                        <a:t>3. </a:t>
                      </a:r>
                      <a:r>
                        <a:rPr lang="en-US" sz="1600" dirty="0" smtClean="0"/>
                        <a:t>Some plants are better suited to growing in full sun and some grow better in partial or full shade.</a:t>
                      </a:r>
                      <a:endParaRPr lang="en-GB" sz="1600" b="0" i="0" u="none" strike="noStrike" cap="none" dirty="0">
                        <a:solidFill>
                          <a:schemeClr val="dk1"/>
                        </a:solidFill>
                        <a:effectLst/>
                        <a:latin typeface="Calibri"/>
                        <a:ea typeface="Calibri"/>
                        <a:cs typeface="Calibri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2451">
                <a:tc>
                  <a:txBody>
                    <a:bodyPr/>
                    <a:lstStyle/>
                    <a:p>
                      <a:r>
                        <a:rPr lang="en-US" sz="1600" b="0" i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Calibri"/>
                          <a:sym typeface="Arial"/>
                        </a:rPr>
                        <a:t>4. </a:t>
                      </a:r>
                      <a:r>
                        <a:rPr lang="en-US" sz="1600" dirty="0" smtClean="0"/>
                        <a:t>Plants need different amounts of water and space to grow well and stay healthy.</a:t>
                      </a:r>
                      <a:endParaRPr lang="en-GB" sz="1600" b="0" i="0" u="none" strike="noStrike" cap="none" dirty="0">
                        <a:solidFill>
                          <a:schemeClr val="dk1"/>
                        </a:solidFill>
                        <a:effectLst/>
                        <a:latin typeface="Calibri"/>
                        <a:ea typeface="Calibri"/>
                        <a:cs typeface="Calibri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2340774093"/>
                  </a:ext>
                </a:extLst>
              </a:tr>
              <a:tr h="532451">
                <a:tc>
                  <a:txBody>
                    <a:bodyPr/>
                    <a:lstStyle/>
                    <a:p>
                      <a:r>
                        <a:rPr lang="en-US" sz="1600" b="0" i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Calibri"/>
                          <a:sym typeface="Arial"/>
                        </a:rPr>
                        <a:t>5. M</a:t>
                      </a:r>
                      <a:r>
                        <a:rPr lang="en-US" sz="1600" dirty="0" smtClean="0"/>
                        <a:t>ature plants may have flowers which then develop into seeds, berries, fruits etc. </a:t>
                      </a:r>
                      <a:endParaRPr lang="en-GB" sz="1600" b="0" i="0" u="none" strike="noStrike" cap="none" dirty="0">
                        <a:solidFill>
                          <a:schemeClr val="dk1"/>
                        </a:solidFill>
                        <a:effectLst/>
                        <a:latin typeface="Calibri"/>
                        <a:ea typeface="Calibri"/>
                        <a:cs typeface="Calibri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380706982"/>
                  </a:ext>
                </a:extLst>
              </a:tr>
            </a:tbl>
          </a:graphicData>
        </a:graphic>
      </p:graphicFrame>
      <p:graphicFrame>
        <p:nvGraphicFramePr>
          <p:cNvPr id="88" name="Google Shape;88;p1"/>
          <p:cNvGraphicFramePr/>
          <p:nvPr>
            <p:extLst>
              <p:ext uri="{D42A27DB-BD31-4B8C-83A1-F6EECF244321}">
                <p14:modId xmlns:p14="http://schemas.microsoft.com/office/powerpoint/2010/main" val="1601998211"/>
              </p:ext>
            </p:extLst>
          </p:nvPr>
        </p:nvGraphicFramePr>
        <p:xfrm>
          <a:off x="326137" y="4082322"/>
          <a:ext cx="3148584" cy="2394005"/>
        </p:xfrm>
        <a:graphic>
          <a:graphicData uri="http://schemas.openxmlformats.org/drawingml/2006/table">
            <a:tbl>
              <a:tblPr firstRow="1" bandRow="1">
                <a:noFill/>
                <a:tableStyleId>{15B03324-F55F-495B-BE43-D9948923E0AA}</a:tableStyleId>
              </a:tblPr>
              <a:tblGrid>
                <a:gridCol w="31485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25670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Working Scientifically</a:t>
                      </a: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68335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800" dirty="0" smtClean="0"/>
                        <a:t>observing closely, using simple equipment.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endParaRPr lang="en-US" sz="1800" dirty="0" smtClean="0"/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GB" sz="1800" dirty="0" smtClean="0"/>
                        <a:t>identifying and classifying.</a:t>
                      </a:r>
                      <a:endParaRPr lang="en-US" sz="18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0" name="Google Shape;90;p1"/>
          <p:cNvGraphicFramePr/>
          <p:nvPr>
            <p:extLst>
              <p:ext uri="{D42A27DB-BD31-4B8C-83A1-F6EECF244321}">
                <p14:modId xmlns:p14="http://schemas.microsoft.com/office/powerpoint/2010/main" val="1772931041"/>
              </p:ext>
            </p:extLst>
          </p:nvPr>
        </p:nvGraphicFramePr>
        <p:xfrm>
          <a:off x="7089648" y="4079138"/>
          <a:ext cx="4765040" cy="2465661"/>
        </p:xfrm>
        <a:graphic>
          <a:graphicData uri="http://schemas.openxmlformats.org/drawingml/2006/table">
            <a:tbl>
              <a:tblPr firstRow="1" bandRow="1">
                <a:noFill/>
                <a:tableStyleId>{45021E37-AC54-4520-9844-FE415155F55F}</a:tableStyleId>
              </a:tblPr>
              <a:tblGrid>
                <a:gridCol w="18762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888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3011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 smtClean="0"/>
                        <a:t>Prior Learning… </a:t>
                      </a:r>
                      <a:endParaRPr sz="18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 smtClean="0"/>
                        <a:t>Future Learning… </a:t>
                      </a:r>
                      <a:endParaRPr sz="18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63264">
                <a:tc>
                  <a:txBody>
                    <a:bodyPr/>
                    <a:lstStyle/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Identify and name a variety of common wild and garden plants, including deciduous and evergreen trees. (Y1 - Plants)</a:t>
                      </a:r>
                    </a:p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Identify and describe the basic structure of a variety of common flowering plants, including trees. (Y1 - Plants)</a:t>
                      </a:r>
                      <a:endParaRPr sz="10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Identify and describe the functions of different parts of flowering plants: roots, stem/trunk, leaves and flowers. (Y3 - Plants)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Explore the requirements of plants for life and growth (air, light, water, nutrients from soil, and room to grow) and how they vary from plant to plant. (Y3 - Plants)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Investigate the way in which water is transported within plants. (Y3 - Plants)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Explore the part that flowers play in the life cycle of flowering plants, including pollination, seed formation and seed dispersal. (Y3 - Plants) </a:t>
                      </a:r>
                      <a:endParaRPr lang="en-GB"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91" name="Google Shape;91;p1" descr="C:\Users\head\Desktop\st ants logo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" descr="C:\Users\head\Desktop\st ants logo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0" name="Google Shape;89;p1"/>
          <p:cNvGraphicFramePr/>
          <p:nvPr>
            <p:extLst>
              <p:ext uri="{D42A27DB-BD31-4B8C-83A1-F6EECF244321}">
                <p14:modId xmlns:p14="http://schemas.microsoft.com/office/powerpoint/2010/main" val="3728652652"/>
              </p:ext>
            </p:extLst>
          </p:nvPr>
        </p:nvGraphicFramePr>
        <p:xfrm>
          <a:off x="3827019" y="4112627"/>
          <a:ext cx="3177794" cy="2422786"/>
        </p:xfrm>
        <a:graphic>
          <a:graphicData uri="http://schemas.openxmlformats.org/drawingml/2006/table">
            <a:tbl>
              <a:tblPr firstRow="1" bandRow="1">
                <a:noFill/>
                <a:tableStyleId>{A7CE463B-197C-4850-9754-8D1C830913A3}</a:tableStyleId>
              </a:tblPr>
              <a:tblGrid>
                <a:gridCol w="31777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77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 smtClean="0"/>
                        <a:t>My memory jogger </a:t>
                      </a:r>
                      <a:endParaRPr sz="18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57016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/>
                        <a:t>                               </a:t>
                      </a:r>
                      <a:endParaRPr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dirty="0" smtClean="0"/>
                        <a:t>         </a:t>
                      </a:r>
                      <a:endParaRPr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19212" r="22122"/>
          <a:stretch/>
        </p:blipFill>
        <p:spPr>
          <a:xfrm>
            <a:off x="4325279" y="4577328"/>
            <a:ext cx="2306151" cy="147908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</TotalTime>
  <Words>320</Words>
  <Application>Microsoft Office PowerPoint</Application>
  <PresentationFormat>Widescreen</PresentationFormat>
  <Paragraphs>33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Thomas, Suzanne</cp:lastModifiedBy>
  <cp:revision>14</cp:revision>
  <dcterms:created xsi:type="dcterms:W3CDTF">2022-03-01T14:43:05Z</dcterms:created>
  <dcterms:modified xsi:type="dcterms:W3CDTF">2024-01-31T14:22:34Z</dcterms:modified>
</cp:coreProperties>
</file>