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6858000" cx="12192000"/>
  <p:notesSz cx="7010400" cy="9296400"/>
  <p:embeddedFontLst>
    <p:embeddedFont>
      <p:font typeface="Roboto"/>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2" roundtripDataSignature="AMtx7mjqsva7tYeCKH52m+B1NnfBbZq1R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B9B61C9-ADDA-4DB9-9958-C0056EAB007D}">
  <a:tblStyle styleId="{5B9B61C9-ADDA-4DB9-9958-C0056EAB007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BF1E8"/>
          </a:solidFill>
        </a:fill>
      </a:tcStyle>
    </a:wholeTbl>
    <a:band1H>
      <a:tcTxStyle/>
      <a:tcStyle>
        <a:fill>
          <a:solidFill>
            <a:srgbClr val="D4E2CE"/>
          </a:solidFill>
        </a:fill>
      </a:tcStyle>
    </a:band1H>
    <a:band2H>
      <a:tcTxStyle/>
    </a:band2H>
    <a:band1V>
      <a:tcTxStyle/>
      <a:tcStyle>
        <a:fill>
          <a:solidFill>
            <a:srgbClr val="D4E2CE"/>
          </a:solidFill>
        </a:fill>
      </a:tcStyle>
    </a:band1V>
    <a:band2V>
      <a:tcTxStyle/>
    </a:band2V>
    <a:lastCol>
      <a:tcTxStyle b="on" i="off">
        <a:font>
          <a:latin typeface="Calibri"/>
          <a:ea typeface="Calibri"/>
          <a:cs typeface="Calibri"/>
        </a:font>
        <a:schemeClr val="lt1"/>
      </a:tcTxStyle>
      <a:tcStyle>
        <a:fill>
          <a:solidFill>
            <a:schemeClr val="accent6"/>
          </a:solidFill>
        </a:fill>
      </a:tcStyle>
    </a:lastCol>
    <a:firstCol>
      <a:tcTxStyle b="on" i="off">
        <a:font>
          <a:latin typeface="Calibri"/>
          <a:ea typeface="Calibri"/>
          <a:cs typeface="Calibri"/>
        </a:font>
        <a:schemeClr val="lt1"/>
      </a:tcTxStyle>
      <a:tcStyle>
        <a:fill>
          <a:solidFill>
            <a:schemeClr val="accent6"/>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6"/>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6"/>
          </a:solidFill>
        </a:fill>
      </a:tcStyle>
    </a:firstRow>
    <a:neCell>
      <a:tcTxStyle/>
    </a:neCell>
    <a:nwCell>
      <a:tcTxStyle/>
    </a:nwCell>
  </a:tblStyle>
  <a:tblStyle styleId="{2F88EFA6-934E-4327-9C13-B55688ABCA95}"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4E6"/>
          </a:solidFill>
        </a:fill>
      </a:tcStyle>
    </a:wholeTbl>
    <a:band1H>
      <a:tcTxStyle/>
      <a:tcStyle>
        <a:fill>
          <a:solidFill>
            <a:srgbClr val="FFE8CA"/>
          </a:solidFill>
        </a:fill>
      </a:tcStyle>
    </a:band1H>
    <a:band2H>
      <a:tcTxStyle/>
    </a:band2H>
    <a:band1V>
      <a:tcTxStyle/>
      <a:tcStyle>
        <a:fill>
          <a:solidFill>
            <a:srgbClr val="FFE8CA"/>
          </a:solidFill>
        </a:fill>
      </a:tcStyle>
    </a:band1V>
    <a:band2V>
      <a:tcTxStyle/>
    </a:band2V>
    <a:lastCol>
      <a:tcTxStyle b="on" i="off">
        <a:font>
          <a:latin typeface="Calibri"/>
          <a:ea typeface="Calibri"/>
          <a:cs typeface="Calibri"/>
        </a:font>
        <a:schemeClr val="lt1"/>
      </a:tcTxStyle>
      <a:tcStyle>
        <a:fill>
          <a:solidFill>
            <a:schemeClr val="accent4"/>
          </a:solidFill>
        </a:fill>
      </a:tcStyle>
    </a:lastCol>
    <a:firstCol>
      <a:tcTxStyle b="on" i="off">
        <a:font>
          <a:latin typeface="Calibri"/>
          <a:ea typeface="Calibri"/>
          <a:cs typeface="Calibri"/>
        </a:font>
        <a:schemeClr val="lt1"/>
      </a:tcTxStyle>
      <a:tcStyle>
        <a:fill>
          <a:solidFill>
            <a:schemeClr val="accent4"/>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4"/>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4"/>
          </a:solidFill>
        </a:fill>
      </a:tcStyle>
    </a:firstRow>
    <a:neCell>
      <a:tcTxStyle/>
    </a:neCell>
    <a:nwCell>
      <a:tcTxStyle/>
    </a:nwCell>
  </a:tblStyle>
  <a:tblStyle styleId="{CC411524-BC53-4EEE-B2C6-A56400C06C76}" styleName="Table_2">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49249B59-1C1D-4632-A42A-970DFB9D4686}" styleName="Table_3">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0F0"/>
          </a:solidFill>
        </a:fill>
      </a:tcStyle>
    </a:wholeTbl>
    <a:band1H>
      <a:tcTxStyle/>
      <a:tcStyle>
        <a:fill>
          <a:solidFill>
            <a:srgbClr val="E0E0E0"/>
          </a:solidFill>
        </a:fill>
      </a:tcStyle>
    </a:band1H>
    <a:band2H>
      <a:tcTxStyle/>
    </a:band2H>
    <a:band1V>
      <a:tcTxStyle/>
      <a:tcStyle>
        <a:fill>
          <a:solidFill>
            <a:srgbClr val="E0E0E0"/>
          </a:solidFill>
        </a:fill>
      </a:tcStyle>
    </a:band1V>
    <a:band2V>
      <a:tcTxStyle/>
    </a:band2V>
    <a:lastCol>
      <a:tcTxStyle b="on" i="off">
        <a:font>
          <a:latin typeface="Calibri"/>
          <a:ea typeface="Calibri"/>
          <a:cs typeface="Calibri"/>
        </a:font>
        <a:schemeClr val="lt1"/>
      </a:tcTxStyle>
      <a:tcStyle>
        <a:fill>
          <a:solidFill>
            <a:schemeClr val="accent3"/>
          </a:solidFill>
        </a:fill>
      </a:tcStyle>
    </a:lastCol>
    <a:firstCol>
      <a:tcTxStyle b="on" i="off">
        <a:font>
          <a:latin typeface="Calibri"/>
          <a:ea typeface="Calibri"/>
          <a:cs typeface="Calibri"/>
        </a:font>
        <a:schemeClr val="lt1"/>
      </a:tcTxStyle>
      <a:tcStyle>
        <a:fill>
          <a:solidFill>
            <a:schemeClr val="accent3"/>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3"/>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3"/>
          </a:solidFill>
        </a:fill>
      </a:tcStyle>
    </a:firstRow>
    <a:neCell>
      <a:tcTxStyle/>
    </a:neCell>
    <a:nwCell>
      <a:tcTxStyle/>
    </a:nwCell>
  </a:tblStyle>
  <a:tblStyle styleId="{6F5F38D7-BB3E-43DA-9A3D-292F84ECCA2F}" styleName="Table_4">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font" Target="fonts/Roboto-boldItalic.fntdata"/><Relationship Id="rId10" Type="http://schemas.openxmlformats.org/officeDocument/2006/relationships/font" Target="fonts/Roboto-italic.fntdata"/><Relationship Id="rId12"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Robot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Robo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2"/>
          <p:cNvSpPr/>
          <p:nvPr>
            <p:ph idx="2" type="pic"/>
          </p:nvPr>
        </p:nvSpPr>
        <p:spPr>
          <a:xfrm>
            <a:off x="5183188" y="987425"/>
            <a:ext cx="6172200" cy="4873625"/>
          </a:xfrm>
          <a:prstGeom prst="rect">
            <a:avLst/>
          </a:prstGeom>
          <a:noFill/>
          <a:ln>
            <a:noFill/>
          </a:ln>
        </p:spPr>
      </p:sp>
      <p:sp>
        <p:nvSpPr>
          <p:cNvPr id="64" name="Google Shape;64;p1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4.png"/><Relationship Id="rId10" Type="http://schemas.openxmlformats.org/officeDocument/2006/relationships/image" Target="../media/image2.png"/><Relationship Id="rId13" Type="http://schemas.openxmlformats.org/officeDocument/2006/relationships/image" Target="../media/image3.png"/><Relationship Id="rId12"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9.png"/><Relationship Id="rId9" Type="http://schemas.openxmlformats.org/officeDocument/2006/relationships/image" Target="../media/image12.png"/><Relationship Id="rId5" Type="http://schemas.openxmlformats.org/officeDocument/2006/relationships/image" Target="../media/image6.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1200"/>
              <a:buFont typeface="Calibri"/>
              <a:buNone/>
            </a:pPr>
            <a:r>
              <a:t/>
            </a:r>
            <a:endParaRPr sz="1200"/>
          </a:p>
        </p:txBody>
      </p:sp>
      <p:sp>
        <p:nvSpPr>
          <p:cNvPr id="85" name="Google Shape;85;p1"/>
          <p:cNvSpPr txBox="1"/>
          <p:nvPr>
            <p:ph idx="1" type="subTitle"/>
          </p:nvPr>
        </p:nvSpPr>
        <p:spPr>
          <a:xfrm>
            <a:off x="1066800" y="166127"/>
            <a:ext cx="9601200" cy="448754"/>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000"/>
              <a:buNone/>
            </a:pPr>
            <a:r>
              <a:rPr lang="en-US" sz="2000"/>
              <a:t>My </a:t>
            </a:r>
            <a:r>
              <a:rPr b="1" lang="en-US" sz="2000">
                <a:solidFill>
                  <a:srgbClr val="FF0000"/>
                </a:solidFill>
              </a:rPr>
              <a:t>K</a:t>
            </a:r>
            <a:r>
              <a:rPr lang="en-US" sz="2000"/>
              <a:t>now </a:t>
            </a:r>
            <a:r>
              <a:rPr b="1" lang="en-US" sz="2000">
                <a:solidFill>
                  <a:srgbClr val="FF0000"/>
                </a:solidFill>
              </a:rPr>
              <a:t>A</a:t>
            </a:r>
            <a:r>
              <a:rPr lang="en-US" sz="2000"/>
              <a:t>nd </a:t>
            </a:r>
            <a:r>
              <a:rPr b="1" lang="en-US" sz="2000">
                <a:solidFill>
                  <a:srgbClr val="FF0000"/>
                </a:solidFill>
              </a:rPr>
              <a:t>R</a:t>
            </a:r>
            <a:r>
              <a:rPr lang="en-US" sz="2000"/>
              <a:t>emember </a:t>
            </a:r>
            <a:r>
              <a:rPr b="1" lang="en-US" sz="2000">
                <a:solidFill>
                  <a:srgbClr val="FF0000"/>
                </a:solidFill>
              </a:rPr>
              <a:t>M</a:t>
            </a:r>
            <a:r>
              <a:rPr lang="en-US" sz="2000"/>
              <a:t>ore card about Design Technology - Lighthouses</a:t>
            </a:r>
            <a:endParaRPr sz="2000"/>
          </a:p>
        </p:txBody>
      </p:sp>
      <p:graphicFrame>
        <p:nvGraphicFramePr>
          <p:cNvPr id="86" name="Google Shape;86;p1"/>
          <p:cNvGraphicFramePr/>
          <p:nvPr/>
        </p:nvGraphicFramePr>
        <p:xfrm>
          <a:off x="7078053" y="456931"/>
          <a:ext cx="3000000" cy="3000000"/>
        </p:xfrm>
        <a:graphic>
          <a:graphicData uri="http://schemas.openxmlformats.org/drawingml/2006/table">
            <a:tbl>
              <a:tblPr bandRow="1" firstRow="1">
                <a:noFill/>
                <a:tableStyleId>{5B9B61C9-ADDA-4DB9-9958-C0056EAB007D}</a:tableStyleId>
              </a:tblPr>
              <a:tblGrid>
                <a:gridCol w="1810500"/>
                <a:gridCol w="3045975"/>
              </a:tblGrid>
              <a:tr h="336475">
                <a:tc gridSpan="2">
                  <a:txBody>
                    <a:bodyPr/>
                    <a:lstStyle/>
                    <a:p>
                      <a:pPr indent="0" lvl="0" marL="0" marR="0" rtl="0" algn="l">
                        <a:spcBef>
                          <a:spcPts val="0"/>
                        </a:spcBef>
                        <a:spcAft>
                          <a:spcPts val="0"/>
                        </a:spcAft>
                        <a:buNone/>
                      </a:pPr>
                      <a:r>
                        <a:rPr lang="en-US" sz="1800" u="none" cap="none" strike="noStrike"/>
                        <a:t>Vocabulary</a:t>
                      </a:r>
                      <a:endParaRPr sz="1800"/>
                    </a:p>
                  </a:txBody>
                  <a:tcPr marT="45725" marB="45725" marR="91450" marL="91450"/>
                </a:tc>
                <a:tc hMerge="1"/>
              </a:tr>
              <a:tr h="553975">
                <a:tc>
                  <a:txBody>
                    <a:bodyPr/>
                    <a:lstStyle/>
                    <a:p>
                      <a:pPr indent="0" lvl="0" marL="0" marR="0" rtl="0" algn="l">
                        <a:spcBef>
                          <a:spcPts val="0"/>
                        </a:spcBef>
                        <a:spcAft>
                          <a:spcPts val="0"/>
                        </a:spcAft>
                        <a:buNone/>
                      </a:pPr>
                      <a:r>
                        <a:rPr lang="en-US" sz="1700"/>
                        <a:t>Human Feature</a:t>
                      </a:r>
                      <a:endParaRPr/>
                    </a:p>
                  </a:txBody>
                  <a:tcPr marT="45725" marB="45725" marR="91450" marL="91450"/>
                </a:tc>
                <a:tc>
                  <a:txBody>
                    <a:bodyPr/>
                    <a:lstStyle/>
                    <a:p>
                      <a:pPr indent="0" lvl="0" marL="0" marR="0" rtl="0" algn="l">
                        <a:spcBef>
                          <a:spcPts val="0"/>
                        </a:spcBef>
                        <a:spcAft>
                          <a:spcPts val="0"/>
                        </a:spcAft>
                        <a:buNone/>
                      </a:pPr>
                      <a:r>
                        <a:rPr lang="en-US" sz="1700"/>
                        <a:t>Made or built by humans</a:t>
                      </a:r>
                      <a:endParaRPr sz="1700"/>
                    </a:p>
                  </a:txBody>
                  <a:tcPr marT="45725" marB="45725" marR="91450" marL="91450"/>
                </a:tc>
              </a:tr>
              <a:tr h="789400">
                <a:tc>
                  <a:txBody>
                    <a:bodyPr/>
                    <a:lstStyle/>
                    <a:p>
                      <a:pPr indent="0" lvl="0" marL="0" marR="0" rtl="0" algn="l">
                        <a:spcBef>
                          <a:spcPts val="0"/>
                        </a:spcBef>
                        <a:spcAft>
                          <a:spcPts val="0"/>
                        </a:spcAft>
                        <a:buNone/>
                      </a:pPr>
                      <a:r>
                        <a:rPr lang="en-US" sz="1700"/>
                        <a:t>Lighthouse</a:t>
                      </a:r>
                      <a:endParaRPr/>
                    </a:p>
                  </a:txBody>
                  <a:tcPr marT="45725" marB="45725" marR="91450" marL="91450"/>
                </a:tc>
                <a:tc>
                  <a:txBody>
                    <a:bodyPr/>
                    <a:lstStyle/>
                    <a:p>
                      <a:pPr indent="0" lvl="0" marL="0" marR="0" rtl="0" algn="l">
                        <a:spcBef>
                          <a:spcPts val="0"/>
                        </a:spcBef>
                        <a:spcAft>
                          <a:spcPts val="0"/>
                        </a:spcAft>
                        <a:buNone/>
                      </a:pPr>
                      <a:r>
                        <a:rPr lang="en-US" sz="1700"/>
                        <a:t>A tower that has a light or beacon to warn ships at sea of danger.</a:t>
                      </a:r>
                      <a:endParaRPr sz="1700"/>
                    </a:p>
                  </a:txBody>
                  <a:tcPr marT="45725" marB="45725" marR="91450" marL="91450"/>
                </a:tc>
              </a:tr>
              <a:tr h="789400">
                <a:tc>
                  <a:txBody>
                    <a:bodyPr/>
                    <a:lstStyle/>
                    <a:p>
                      <a:pPr indent="0" lvl="0" marL="0" marR="0" rtl="0" algn="l">
                        <a:spcBef>
                          <a:spcPts val="0"/>
                        </a:spcBef>
                        <a:spcAft>
                          <a:spcPts val="0"/>
                        </a:spcAft>
                        <a:buNone/>
                      </a:pPr>
                      <a:r>
                        <a:rPr lang="en-US" sz="1700"/>
                        <a:t>Butt joint</a:t>
                      </a:r>
                      <a:endParaRPr/>
                    </a:p>
                  </a:txBody>
                  <a:tcPr marT="45725" marB="45725" marR="91450" marL="91450"/>
                </a:tc>
                <a:tc>
                  <a:txBody>
                    <a:bodyPr/>
                    <a:lstStyle/>
                    <a:p>
                      <a:pPr indent="0" lvl="0" marL="0" marR="0" rtl="0" algn="l">
                        <a:spcBef>
                          <a:spcPts val="0"/>
                        </a:spcBef>
                        <a:spcAft>
                          <a:spcPts val="0"/>
                        </a:spcAft>
                        <a:buNone/>
                      </a:pPr>
                      <a:r>
                        <a:rPr lang="en-US" sz="1650">
                          <a:solidFill>
                            <a:srgbClr val="4D5156"/>
                          </a:solidFill>
                        </a:rPr>
                        <a:t>Two pieces of material are joined by placing their ends together without any special shaping.</a:t>
                      </a:r>
                      <a:endParaRPr sz="2300"/>
                    </a:p>
                  </a:txBody>
                  <a:tcPr marT="45725" marB="45725" marR="91450" marL="91450"/>
                </a:tc>
              </a:tr>
              <a:tr h="341150">
                <a:tc>
                  <a:txBody>
                    <a:bodyPr/>
                    <a:lstStyle/>
                    <a:p>
                      <a:pPr indent="0" lvl="0" marL="0" marR="0" rtl="0" algn="l">
                        <a:spcBef>
                          <a:spcPts val="0"/>
                        </a:spcBef>
                        <a:spcAft>
                          <a:spcPts val="0"/>
                        </a:spcAft>
                        <a:buNone/>
                      </a:pPr>
                      <a:r>
                        <a:rPr lang="en-US" sz="1700"/>
                        <a:t>Triangular</a:t>
                      </a:r>
                      <a:r>
                        <a:rPr lang="en-US" sz="1700"/>
                        <a:t> corner</a:t>
                      </a:r>
                      <a:endParaRPr/>
                    </a:p>
                  </a:txBody>
                  <a:tcPr marT="45725" marB="45725" marR="91450" marL="91450"/>
                </a:tc>
                <a:tc>
                  <a:txBody>
                    <a:bodyPr/>
                    <a:lstStyle/>
                    <a:p>
                      <a:pPr indent="0" lvl="0" marL="0" marR="0" rtl="0" algn="l">
                        <a:spcBef>
                          <a:spcPts val="0"/>
                        </a:spcBef>
                        <a:spcAft>
                          <a:spcPts val="0"/>
                        </a:spcAft>
                        <a:buNone/>
                      </a:pPr>
                      <a:r>
                        <a:rPr lang="en-US" sz="1700"/>
                        <a:t>Two pieces of material are joined together at right angles with a triangle piece to </a:t>
                      </a:r>
                      <a:r>
                        <a:rPr lang="en-US" sz="1700"/>
                        <a:t>strengthen</a:t>
                      </a:r>
                      <a:r>
                        <a:rPr lang="en-US" sz="1700"/>
                        <a:t> them.</a:t>
                      </a:r>
                      <a:endParaRPr/>
                    </a:p>
                  </a:txBody>
                  <a:tcPr marT="45725" marB="45725" marR="91450" marL="91450"/>
                </a:tc>
              </a:tr>
              <a:tr h="341150">
                <a:tc>
                  <a:txBody>
                    <a:bodyPr/>
                    <a:lstStyle/>
                    <a:p>
                      <a:pPr indent="0" lvl="0" marL="0" marR="0" rtl="0" algn="l">
                        <a:spcBef>
                          <a:spcPts val="0"/>
                        </a:spcBef>
                        <a:spcAft>
                          <a:spcPts val="0"/>
                        </a:spcAft>
                        <a:buNone/>
                      </a:pPr>
                      <a:r>
                        <a:t/>
                      </a:r>
                      <a:endParaRPr/>
                    </a:p>
                  </a:txBody>
                  <a:tcPr marT="45725" marB="45725" marR="91450" marL="91450"/>
                </a:tc>
                <a:tc>
                  <a:txBody>
                    <a:bodyPr/>
                    <a:lstStyle/>
                    <a:p>
                      <a:pPr indent="0" lvl="0" marL="0" marR="0" rtl="0" algn="l">
                        <a:spcBef>
                          <a:spcPts val="0"/>
                        </a:spcBef>
                        <a:spcAft>
                          <a:spcPts val="0"/>
                        </a:spcAft>
                        <a:buNone/>
                      </a:pPr>
                      <a:r>
                        <a:t/>
                      </a:r>
                      <a:endParaRPr/>
                    </a:p>
                  </a:txBody>
                  <a:tcPr marT="45725" marB="45725" marR="91450" marL="91450"/>
                </a:tc>
              </a:tr>
            </a:tbl>
          </a:graphicData>
        </a:graphic>
      </p:graphicFrame>
      <p:graphicFrame>
        <p:nvGraphicFramePr>
          <p:cNvPr id="87" name="Google Shape;87;p1"/>
          <p:cNvGraphicFramePr/>
          <p:nvPr/>
        </p:nvGraphicFramePr>
        <p:xfrm>
          <a:off x="438912" y="467284"/>
          <a:ext cx="3000000" cy="3000000"/>
        </p:xfrm>
        <a:graphic>
          <a:graphicData uri="http://schemas.openxmlformats.org/drawingml/2006/table">
            <a:tbl>
              <a:tblPr bandRow="1" firstRow="1">
                <a:noFill/>
                <a:tableStyleId>{2F88EFA6-934E-4327-9C13-B55688ABCA95}</a:tableStyleId>
              </a:tblPr>
              <a:tblGrid>
                <a:gridCol w="6620250"/>
              </a:tblGrid>
              <a:tr h="359325">
                <a:tc>
                  <a:txBody>
                    <a:bodyPr/>
                    <a:lstStyle/>
                    <a:p>
                      <a:pPr indent="0" lvl="0" marL="0" marR="0" rtl="0" algn="l">
                        <a:spcBef>
                          <a:spcPts val="0"/>
                        </a:spcBef>
                        <a:spcAft>
                          <a:spcPts val="0"/>
                        </a:spcAft>
                        <a:buNone/>
                      </a:pPr>
                      <a:r>
                        <a:rPr lang="en-US" sz="1800"/>
                        <a:t>Key facts to remember</a:t>
                      </a:r>
                      <a:endParaRPr sz="1800"/>
                    </a:p>
                  </a:txBody>
                  <a:tcPr marT="45725" marB="45725" marR="91450" marL="91450"/>
                </a:tc>
              </a:tr>
              <a:tr h="500550">
                <a:tc>
                  <a:txBody>
                    <a:bodyPr/>
                    <a:lstStyle/>
                    <a:p>
                      <a:pPr indent="0" lvl="0" marL="0" marR="0" rtl="0" algn="l">
                        <a:spcBef>
                          <a:spcPts val="0"/>
                        </a:spcBef>
                        <a:spcAft>
                          <a:spcPts val="0"/>
                        </a:spcAft>
                        <a:buNone/>
                      </a:pPr>
                      <a:r>
                        <a:rPr lang="en-US" sz="1600"/>
                        <a:t>1. Lighthouses are a human feature found on coastlines. They keep sailors and boats safe by warning them that the rocks are near.</a:t>
                      </a:r>
                      <a:endParaRPr sz="1600"/>
                    </a:p>
                  </a:txBody>
                  <a:tcPr marT="45725" marB="45725" marR="91450" marL="91450"/>
                </a:tc>
              </a:tr>
              <a:tr h="500550">
                <a:tc>
                  <a:txBody>
                    <a:bodyPr/>
                    <a:lstStyle/>
                    <a:p>
                      <a:pPr indent="0" lvl="0" marL="0" marR="0" rtl="0" algn="just">
                        <a:spcBef>
                          <a:spcPts val="0"/>
                        </a:spcBef>
                        <a:spcAft>
                          <a:spcPts val="0"/>
                        </a:spcAft>
                        <a:buNone/>
                      </a:pPr>
                      <a:r>
                        <a:rPr lang="en-US" sz="1600"/>
                        <a:t>2. </a:t>
                      </a:r>
                      <a:r>
                        <a:rPr lang="en-US" sz="1600">
                          <a:solidFill>
                            <a:srgbClr val="303030"/>
                          </a:solidFill>
                        </a:rPr>
                        <a:t>Structures can be made stronger, stiffer and more stable by using cardboard rather than paper and triangular shapes rather than squares. A broader base will also make a structure more stable.</a:t>
                      </a:r>
                      <a:endParaRPr sz="1600"/>
                    </a:p>
                  </a:txBody>
                  <a:tcPr marT="45725" marB="45725" marR="91450" marL="91450"/>
                </a:tc>
              </a:tr>
              <a:tr h="500550">
                <a:tc>
                  <a:txBody>
                    <a:bodyPr/>
                    <a:lstStyle/>
                    <a:p>
                      <a:pPr indent="0" lvl="0" marL="0" marR="0" rtl="0" algn="l">
                        <a:spcBef>
                          <a:spcPts val="0"/>
                        </a:spcBef>
                        <a:spcAft>
                          <a:spcPts val="0"/>
                        </a:spcAft>
                        <a:buNone/>
                      </a:pPr>
                      <a:r>
                        <a:rPr lang="en-US" sz="1600"/>
                        <a:t>3. A design criteria tells us the things we need to include in our design for it to be successful, it helps us to evaluate our product to improve it in the future.</a:t>
                      </a:r>
                      <a:endParaRPr sz="1600"/>
                    </a:p>
                  </a:txBody>
                  <a:tcPr marT="45725" marB="45725" marR="91450" marL="91450"/>
                </a:tc>
              </a:tr>
              <a:tr h="612625">
                <a:tc>
                  <a:txBody>
                    <a:bodyPr/>
                    <a:lstStyle/>
                    <a:p>
                      <a:pPr indent="0" lvl="0" marL="0" marR="0" rtl="0" algn="l">
                        <a:spcBef>
                          <a:spcPts val="0"/>
                        </a:spcBef>
                        <a:spcAft>
                          <a:spcPts val="0"/>
                        </a:spcAft>
                        <a:buNone/>
                      </a:pPr>
                      <a:r>
                        <a:rPr lang="en-US" sz="1600"/>
                        <a:t>4. </a:t>
                      </a:r>
                      <a:r>
                        <a:rPr lang="en-US" sz="1600"/>
                        <a:t>In 1838, Grace Darling rowed out to sea to save 9 sailors who were shipwrecked.</a:t>
                      </a:r>
                      <a:endParaRPr sz="1600"/>
                    </a:p>
                  </a:txBody>
                  <a:tcPr marT="45725" marB="45725" marR="91450" marL="91450"/>
                </a:tc>
              </a:tr>
              <a:tr h="500550">
                <a:tc>
                  <a:txBody>
                    <a:bodyPr/>
                    <a:lstStyle/>
                    <a:p>
                      <a:pPr indent="0" lvl="0" marL="0" marR="0" rtl="0" algn="l">
                        <a:spcBef>
                          <a:spcPts val="0"/>
                        </a:spcBef>
                        <a:spcAft>
                          <a:spcPts val="0"/>
                        </a:spcAft>
                        <a:buNone/>
                      </a:pPr>
                      <a:r>
                        <a:rPr lang="en-US" sz="1600"/>
                        <a:t>5.  Different types of joints, like a butt joint and a triangular joint, will make our structure stronger.</a:t>
                      </a:r>
                      <a:endParaRPr sz="1600"/>
                    </a:p>
                  </a:txBody>
                  <a:tcPr marT="45725" marB="45725" marR="91450" marL="91450"/>
                </a:tc>
              </a:tr>
            </a:tbl>
          </a:graphicData>
        </a:graphic>
      </p:graphicFrame>
      <p:graphicFrame>
        <p:nvGraphicFramePr>
          <p:cNvPr id="88" name="Google Shape;88;p1"/>
          <p:cNvGraphicFramePr/>
          <p:nvPr/>
        </p:nvGraphicFramePr>
        <p:xfrm>
          <a:off x="399708" y="4166634"/>
          <a:ext cx="3000000" cy="3000000"/>
        </p:xfrm>
        <a:graphic>
          <a:graphicData uri="http://schemas.openxmlformats.org/drawingml/2006/table">
            <a:tbl>
              <a:tblPr bandRow="1" firstRow="1">
                <a:noFill/>
                <a:tableStyleId>{CC411524-BC53-4EEE-B2C6-A56400C06C76}</a:tableStyleId>
              </a:tblPr>
              <a:tblGrid>
                <a:gridCol w="3432550"/>
              </a:tblGrid>
              <a:tr h="425275">
                <a:tc>
                  <a:txBody>
                    <a:bodyPr/>
                    <a:lstStyle/>
                    <a:p>
                      <a:pPr indent="0" lvl="0" marL="0" marR="0" rtl="0" algn="l">
                        <a:spcBef>
                          <a:spcPts val="0"/>
                        </a:spcBef>
                        <a:spcAft>
                          <a:spcPts val="0"/>
                        </a:spcAft>
                        <a:buNone/>
                      </a:pPr>
                      <a:r>
                        <a:rPr lang="en-US" sz="1800"/>
                        <a:t>My memory jogger</a:t>
                      </a:r>
                      <a:endParaRPr sz="1800"/>
                    </a:p>
                  </a:txBody>
                  <a:tcPr marT="45725" marB="45725" marR="91450" marL="91450"/>
                </a:tc>
              </a:tr>
              <a:tr h="551050">
                <a:tc>
                  <a:txBody>
                    <a:bodyPr/>
                    <a:lstStyle/>
                    <a:p>
                      <a:pPr indent="0" lvl="0" marL="0" marR="0" rtl="0" algn="l">
                        <a:spcBef>
                          <a:spcPts val="0"/>
                        </a:spcBef>
                        <a:spcAft>
                          <a:spcPts val="0"/>
                        </a:spcAft>
                        <a:buNone/>
                      </a:pPr>
                      <a:r>
                        <a:rPr lang="en-US"/>
                        <a:t>Butt Joint                              Triangular Corner</a:t>
                      </a:r>
                      <a:endParaRPr/>
                    </a:p>
                  </a:txBody>
                  <a:tcPr marT="45725" marB="45725" marR="91450" marL="91450"/>
                </a:tc>
              </a:tr>
              <a:tr h="1579425">
                <a:tc>
                  <a:txBody>
                    <a:bodyPr/>
                    <a:lstStyle/>
                    <a:p>
                      <a:pPr indent="0" lvl="0" marL="0" marR="0" rtl="0" algn="l">
                        <a:spcBef>
                          <a:spcPts val="0"/>
                        </a:spcBef>
                        <a:spcAft>
                          <a:spcPts val="0"/>
                        </a:spcAft>
                        <a:buNone/>
                      </a:pPr>
                      <a:r>
                        <a:t/>
                      </a:r>
                      <a:endParaRPr sz="1800"/>
                    </a:p>
                  </a:txBody>
                  <a:tcPr marT="45725" marB="45725" marR="91450" marL="91450"/>
                </a:tc>
              </a:tr>
            </a:tbl>
          </a:graphicData>
        </a:graphic>
      </p:graphicFrame>
      <p:graphicFrame>
        <p:nvGraphicFramePr>
          <p:cNvPr id="89" name="Google Shape;89;p1"/>
          <p:cNvGraphicFramePr/>
          <p:nvPr/>
        </p:nvGraphicFramePr>
        <p:xfrm>
          <a:off x="3851148" y="4017481"/>
          <a:ext cx="3000000" cy="3000000"/>
        </p:xfrm>
        <a:graphic>
          <a:graphicData uri="http://schemas.openxmlformats.org/drawingml/2006/table">
            <a:tbl>
              <a:tblPr bandRow="1" firstRow="1">
                <a:noFill/>
                <a:tableStyleId>{49249B59-1C1D-4632-A42A-970DFB9D4686}</a:tableStyleId>
              </a:tblPr>
              <a:tblGrid>
                <a:gridCol w="4012175"/>
              </a:tblGrid>
              <a:tr h="438850">
                <a:tc>
                  <a:txBody>
                    <a:bodyPr/>
                    <a:lstStyle/>
                    <a:p>
                      <a:pPr indent="0" lvl="0" marL="0" marR="0" rtl="0" algn="l">
                        <a:spcBef>
                          <a:spcPts val="0"/>
                        </a:spcBef>
                        <a:spcAft>
                          <a:spcPts val="0"/>
                        </a:spcAft>
                        <a:buNone/>
                      </a:pPr>
                      <a:r>
                        <a:rPr lang="en-US" sz="1800"/>
                        <a:t>Lighthouse</a:t>
                      </a:r>
                      <a:endParaRPr sz="1800"/>
                    </a:p>
                  </a:txBody>
                  <a:tcPr marT="45725" marB="45725" marR="91450" marL="91450"/>
                </a:tc>
              </a:tr>
              <a:tr h="2401675">
                <a:tc>
                  <a:txBody>
                    <a:bodyPr/>
                    <a:lstStyle/>
                    <a:p>
                      <a:pPr indent="0" lvl="0" marL="0" marR="0" rtl="0" algn="l">
                        <a:spcBef>
                          <a:spcPts val="0"/>
                        </a:spcBef>
                        <a:spcAft>
                          <a:spcPts val="0"/>
                        </a:spcAft>
                        <a:buNone/>
                      </a:pPr>
                      <a:r>
                        <a:t/>
                      </a:r>
                      <a:endParaRPr sz="1800"/>
                    </a:p>
                  </a:txBody>
                  <a:tcPr marT="45725" marB="45725" marR="91450" marL="91450"/>
                </a:tc>
              </a:tr>
            </a:tbl>
          </a:graphicData>
        </a:graphic>
      </p:graphicFrame>
      <p:graphicFrame>
        <p:nvGraphicFramePr>
          <p:cNvPr id="90" name="Google Shape;90;p1"/>
          <p:cNvGraphicFramePr/>
          <p:nvPr/>
        </p:nvGraphicFramePr>
        <p:xfrm>
          <a:off x="7974175" y="4358369"/>
          <a:ext cx="3000000" cy="3000000"/>
        </p:xfrm>
        <a:graphic>
          <a:graphicData uri="http://schemas.openxmlformats.org/drawingml/2006/table">
            <a:tbl>
              <a:tblPr bandRow="1" firstRow="1">
                <a:noFill/>
                <a:tableStyleId>{6F5F38D7-BB3E-43DA-9A3D-292F84ECCA2F}</a:tableStyleId>
              </a:tblPr>
              <a:tblGrid>
                <a:gridCol w="1980175"/>
                <a:gridCol w="1980175"/>
              </a:tblGrid>
              <a:tr h="345200">
                <a:tc>
                  <a:txBody>
                    <a:bodyPr/>
                    <a:lstStyle/>
                    <a:p>
                      <a:pPr indent="0" lvl="0" marL="0" marR="0" rtl="0" algn="l">
                        <a:spcBef>
                          <a:spcPts val="0"/>
                        </a:spcBef>
                        <a:spcAft>
                          <a:spcPts val="0"/>
                        </a:spcAft>
                        <a:buNone/>
                      </a:pPr>
                      <a:r>
                        <a:rPr lang="en-US" sz="1800"/>
                        <a:t>This</a:t>
                      </a:r>
                      <a:r>
                        <a:rPr lang="en-US" sz="1800"/>
                        <a:t> links to…</a:t>
                      </a:r>
                      <a:endParaRPr sz="1800"/>
                    </a:p>
                  </a:txBody>
                  <a:tcPr marT="45725" marB="45725" marR="91450" marL="91450"/>
                </a:tc>
                <a:tc>
                  <a:txBody>
                    <a:bodyPr/>
                    <a:lstStyle/>
                    <a:p>
                      <a:pPr indent="0" lvl="0" marL="0" marR="0" rtl="0" algn="l">
                        <a:spcBef>
                          <a:spcPts val="0"/>
                        </a:spcBef>
                        <a:spcAft>
                          <a:spcPts val="0"/>
                        </a:spcAft>
                        <a:buNone/>
                      </a:pPr>
                      <a:r>
                        <a:rPr lang="en-US" sz="1800"/>
                        <a:t>What</a:t>
                      </a:r>
                      <a:r>
                        <a:rPr lang="en-US" sz="1800"/>
                        <a:t>’s next?</a:t>
                      </a:r>
                      <a:endParaRPr sz="1800"/>
                    </a:p>
                  </a:txBody>
                  <a:tcPr marT="45725" marB="45725" marR="91450" marL="91450"/>
                </a:tc>
              </a:tr>
              <a:tr h="2042400">
                <a:tc>
                  <a:txBody>
                    <a:bodyPr/>
                    <a:lstStyle/>
                    <a:p>
                      <a:pPr indent="0" lvl="0" marL="0" marR="0" rtl="0" algn="just">
                        <a:spcBef>
                          <a:spcPts val="0"/>
                        </a:spcBef>
                        <a:spcAft>
                          <a:spcPts val="0"/>
                        </a:spcAft>
                        <a:buNone/>
                      </a:pPr>
                      <a:r>
                        <a:rPr lang="en-US" sz="1600"/>
                        <a:t>Geography and human features.</a:t>
                      </a:r>
                      <a:endParaRPr sz="1600"/>
                    </a:p>
                    <a:p>
                      <a:pPr indent="0" lvl="0" marL="0" marR="0" rtl="0" algn="just">
                        <a:spcBef>
                          <a:spcPts val="0"/>
                        </a:spcBef>
                        <a:spcAft>
                          <a:spcPts val="0"/>
                        </a:spcAft>
                        <a:buNone/>
                      </a:pPr>
                      <a:r>
                        <a:t/>
                      </a:r>
                      <a:endParaRPr sz="1600"/>
                    </a:p>
                    <a:p>
                      <a:pPr indent="0" lvl="0" marL="0" marR="0" rtl="0" algn="just">
                        <a:spcBef>
                          <a:spcPts val="0"/>
                        </a:spcBef>
                        <a:spcAft>
                          <a:spcPts val="0"/>
                        </a:spcAft>
                        <a:buNone/>
                      </a:pPr>
                      <a:r>
                        <a:rPr lang="en-US" sz="1600"/>
                        <a:t>History and historically significant people.</a:t>
                      </a:r>
                      <a:endParaRPr sz="1600"/>
                    </a:p>
                    <a:p>
                      <a:pPr indent="0" lvl="0" marL="0" marR="0" rtl="0" algn="just">
                        <a:spcBef>
                          <a:spcPts val="0"/>
                        </a:spcBef>
                        <a:spcAft>
                          <a:spcPts val="0"/>
                        </a:spcAft>
                        <a:buNone/>
                      </a:pPr>
                      <a:r>
                        <a:t/>
                      </a:r>
                      <a:endParaRPr sz="1600"/>
                    </a:p>
                    <a:p>
                      <a:pPr indent="0" lvl="0" marL="0" marR="0" rtl="0" algn="just">
                        <a:spcBef>
                          <a:spcPts val="0"/>
                        </a:spcBef>
                        <a:spcAft>
                          <a:spcPts val="0"/>
                        </a:spcAft>
                        <a:buNone/>
                      </a:pPr>
                      <a:r>
                        <a:rPr lang="en-US" sz="1600"/>
                        <a:t>Art and colour.</a:t>
                      </a:r>
                      <a:endParaRPr sz="1600"/>
                    </a:p>
                  </a:txBody>
                  <a:tcPr marT="45725" marB="45725" marR="91450" marL="91450"/>
                </a:tc>
                <a:tc>
                  <a:txBody>
                    <a:bodyPr/>
                    <a:lstStyle/>
                    <a:p>
                      <a:pPr indent="0" lvl="0" marL="0" marR="0" rtl="0" algn="l">
                        <a:spcBef>
                          <a:spcPts val="0"/>
                        </a:spcBef>
                        <a:spcAft>
                          <a:spcPts val="0"/>
                        </a:spcAft>
                        <a:buNone/>
                      </a:pPr>
                      <a:r>
                        <a:rPr lang="en-US" sz="1600"/>
                        <a:t>Creating </a:t>
                      </a:r>
                      <a:r>
                        <a:rPr lang="en-US" sz="1600"/>
                        <a:t>recipes</a:t>
                      </a:r>
                      <a:r>
                        <a:rPr lang="en-US" sz="1600"/>
                        <a:t> to a design criteria.</a:t>
                      </a:r>
                      <a:endParaRPr sz="1600"/>
                    </a:p>
                    <a:p>
                      <a:pPr indent="0" lvl="0" marL="0" marR="0" rtl="0" algn="l">
                        <a:spcBef>
                          <a:spcPts val="0"/>
                        </a:spcBef>
                        <a:spcAft>
                          <a:spcPts val="0"/>
                        </a:spcAft>
                        <a:buNone/>
                      </a:pPr>
                      <a:r>
                        <a:t/>
                      </a:r>
                      <a:endParaRPr sz="1600"/>
                    </a:p>
                    <a:p>
                      <a:pPr indent="0" lvl="0" marL="0" marR="0" rtl="0" algn="l">
                        <a:spcBef>
                          <a:spcPts val="0"/>
                        </a:spcBef>
                        <a:spcAft>
                          <a:spcPts val="0"/>
                        </a:spcAft>
                        <a:buNone/>
                      </a:pPr>
                      <a:r>
                        <a:rPr lang="en-US" sz="1600"/>
                        <a:t>Evaluating our </a:t>
                      </a:r>
                      <a:r>
                        <a:rPr lang="en-US" sz="1600"/>
                        <a:t>products</a:t>
                      </a:r>
                      <a:r>
                        <a:rPr lang="en-US" sz="1600"/>
                        <a:t>.</a:t>
                      </a:r>
                      <a:endParaRPr sz="1600"/>
                    </a:p>
                    <a:p>
                      <a:pPr indent="0" lvl="0" marL="0" marR="0" rtl="0" algn="l">
                        <a:spcBef>
                          <a:spcPts val="0"/>
                        </a:spcBef>
                        <a:spcAft>
                          <a:spcPts val="0"/>
                        </a:spcAft>
                        <a:buNone/>
                      </a:pPr>
                      <a:r>
                        <a:t/>
                      </a:r>
                      <a:endParaRPr sz="1600"/>
                    </a:p>
                  </a:txBody>
                  <a:tcPr marT="45725" marB="45725" marR="91450" marL="91450"/>
                </a:tc>
              </a:tr>
            </a:tbl>
          </a:graphicData>
        </a:graphic>
      </p:graphicFrame>
      <p:pic>
        <p:nvPicPr>
          <p:cNvPr descr="C:\Users\head\Desktop\st ants logo.JPG" id="91" name="Google Shape;91;p1"/>
          <p:cNvPicPr preferRelativeResize="0"/>
          <p:nvPr/>
        </p:nvPicPr>
        <p:blipFill rotWithShape="1">
          <a:blip r:embed="rId3">
            <a:alphaModFix/>
          </a:blip>
          <a:srcRect b="0" l="0" r="0" t="0"/>
          <a:stretch/>
        </p:blipFill>
        <p:spPr>
          <a:xfrm>
            <a:off x="26284" y="6454"/>
            <a:ext cx="558800" cy="528339"/>
          </a:xfrm>
          <a:prstGeom prst="rect">
            <a:avLst/>
          </a:prstGeom>
          <a:noFill/>
          <a:ln>
            <a:noFill/>
          </a:ln>
        </p:spPr>
      </p:pic>
      <p:pic>
        <p:nvPicPr>
          <p:cNvPr descr="C:\Users\head\Desktop\st ants logo.JPG" id="92" name="Google Shape;92;p1"/>
          <p:cNvPicPr preferRelativeResize="0"/>
          <p:nvPr/>
        </p:nvPicPr>
        <p:blipFill rotWithShape="1">
          <a:blip r:embed="rId3">
            <a:alphaModFix/>
          </a:blip>
          <a:srcRect b="0" l="0" r="0" t="0"/>
          <a:stretch/>
        </p:blipFill>
        <p:spPr>
          <a:xfrm>
            <a:off x="11473688" y="79882"/>
            <a:ext cx="558800" cy="528339"/>
          </a:xfrm>
          <a:prstGeom prst="rect">
            <a:avLst/>
          </a:prstGeom>
          <a:noFill/>
          <a:ln>
            <a:noFill/>
          </a:ln>
        </p:spPr>
      </p:pic>
      <p:pic>
        <p:nvPicPr>
          <p:cNvPr id="93" name="Google Shape;93;p1"/>
          <p:cNvPicPr preferRelativeResize="0"/>
          <p:nvPr/>
        </p:nvPicPr>
        <p:blipFill>
          <a:blip r:embed="rId4">
            <a:alphaModFix/>
          </a:blip>
          <a:stretch>
            <a:fillRect/>
          </a:stretch>
        </p:blipFill>
        <p:spPr>
          <a:xfrm>
            <a:off x="5656174" y="4333269"/>
            <a:ext cx="1580876" cy="2555750"/>
          </a:xfrm>
          <a:prstGeom prst="rect">
            <a:avLst/>
          </a:prstGeom>
          <a:noFill/>
          <a:ln>
            <a:noFill/>
          </a:ln>
        </p:spPr>
      </p:pic>
      <p:pic>
        <p:nvPicPr>
          <p:cNvPr id="94" name="Google Shape;94;p1"/>
          <p:cNvPicPr preferRelativeResize="0"/>
          <p:nvPr/>
        </p:nvPicPr>
        <p:blipFill>
          <a:blip r:embed="rId5">
            <a:alphaModFix/>
          </a:blip>
          <a:stretch>
            <a:fillRect/>
          </a:stretch>
        </p:blipFill>
        <p:spPr>
          <a:xfrm>
            <a:off x="5019552" y="4456327"/>
            <a:ext cx="1239533" cy="368225"/>
          </a:xfrm>
          <a:prstGeom prst="rect">
            <a:avLst/>
          </a:prstGeom>
          <a:noFill/>
          <a:ln>
            <a:noFill/>
          </a:ln>
        </p:spPr>
      </p:pic>
      <p:pic>
        <p:nvPicPr>
          <p:cNvPr id="95" name="Google Shape;95;p1"/>
          <p:cNvPicPr preferRelativeResize="0"/>
          <p:nvPr/>
        </p:nvPicPr>
        <p:blipFill>
          <a:blip r:embed="rId6">
            <a:alphaModFix/>
          </a:blip>
          <a:stretch>
            <a:fillRect/>
          </a:stretch>
        </p:blipFill>
        <p:spPr>
          <a:xfrm>
            <a:off x="6467888" y="4088103"/>
            <a:ext cx="1327676" cy="368225"/>
          </a:xfrm>
          <a:prstGeom prst="rect">
            <a:avLst/>
          </a:prstGeom>
          <a:noFill/>
          <a:ln>
            <a:noFill/>
          </a:ln>
        </p:spPr>
      </p:pic>
      <p:pic>
        <p:nvPicPr>
          <p:cNvPr id="96" name="Google Shape;96;p1"/>
          <p:cNvPicPr preferRelativeResize="0"/>
          <p:nvPr/>
        </p:nvPicPr>
        <p:blipFill>
          <a:blip r:embed="rId7">
            <a:alphaModFix/>
          </a:blip>
          <a:stretch>
            <a:fillRect/>
          </a:stretch>
        </p:blipFill>
        <p:spPr>
          <a:xfrm>
            <a:off x="4365075" y="4802463"/>
            <a:ext cx="1580875" cy="595161"/>
          </a:xfrm>
          <a:prstGeom prst="rect">
            <a:avLst/>
          </a:prstGeom>
          <a:noFill/>
          <a:ln>
            <a:noFill/>
          </a:ln>
        </p:spPr>
      </p:pic>
      <p:pic>
        <p:nvPicPr>
          <p:cNvPr id="97" name="Google Shape;97;p1"/>
          <p:cNvPicPr preferRelativeResize="0"/>
          <p:nvPr/>
        </p:nvPicPr>
        <p:blipFill>
          <a:blip r:embed="rId8">
            <a:alphaModFix/>
          </a:blip>
          <a:stretch>
            <a:fillRect/>
          </a:stretch>
        </p:blipFill>
        <p:spPr>
          <a:xfrm>
            <a:off x="4567913" y="6194019"/>
            <a:ext cx="1175208" cy="528350"/>
          </a:xfrm>
          <a:prstGeom prst="rect">
            <a:avLst/>
          </a:prstGeom>
          <a:noFill/>
          <a:ln>
            <a:noFill/>
          </a:ln>
        </p:spPr>
      </p:pic>
      <p:pic>
        <p:nvPicPr>
          <p:cNvPr id="98" name="Google Shape;98;p1"/>
          <p:cNvPicPr preferRelativeResize="0"/>
          <p:nvPr/>
        </p:nvPicPr>
        <p:blipFill>
          <a:blip r:embed="rId9">
            <a:alphaModFix/>
          </a:blip>
          <a:stretch>
            <a:fillRect/>
          </a:stretch>
        </p:blipFill>
        <p:spPr>
          <a:xfrm>
            <a:off x="6734678" y="4808478"/>
            <a:ext cx="1239500" cy="368216"/>
          </a:xfrm>
          <a:prstGeom prst="rect">
            <a:avLst/>
          </a:prstGeom>
          <a:noFill/>
          <a:ln>
            <a:noFill/>
          </a:ln>
        </p:spPr>
      </p:pic>
      <p:pic>
        <p:nvPicPr>
          <p:cNvPr id="99" name="Google Shape;99;p1"/>
          <p:cNvPicPr preferRelativeResize="0"/>
          <p:nvPr/>
        </p:nvPicPr>
        <p:blipFill>
          <a:blip r:embed="rId10">
            <a:alphaModFix/>
          </a:blip>
          <a:stretch>
            <a:fillRect/>
          </a:stretch>
        </p:blipFill>
        <p:spPr>
          <a:xfrm>
            <a:off x="6734688" y="5674325"/>
            <a:ext cx="1239500" cy="368221"/>
          </a:xfrm>
          <a:prstGeom prst="rect">
            <a:avLst/>
          </a:prstGeom>
          <a:noFill/>
          <a:ln>
            <a:noFill/>
          </a:ln>
        </p:spPr>
      </p:pic>
      <p:pic>
        <p:nvPicPr>
          <p:cNvPr id="100" name="Google Shape;100;p1"/>
          <p:cNvPicPr preferRelativeResize="0"/>
          <p:nvPr/>
        </p:nvPicPr>
        <p:blipFill>
          <a:blip r:embed="rId11">
            <a:alphaModFix/>
          </a:blip>
          <a:stretch>
            <a:fillRect/>
          </a:stretch>
        </p:blipFill>
        <p:spPr>
          <a:xfrm rot="-1528638">
            <a:off x="5538075" y="4918319"/>
            <a:ext cx="783413" cy="182656"/>
          </a:xfrm>
          <a:prstGeom prst="rect">
            <a:avLst/>
          </a:prstGeom>
          <a:noFill/>
          <a:ln>
            <a:noFill/>
          </a:ln>
        </p:spPr>
      </p:pic>
      <p:pic>
        <p:nvPicPr>
          <p:cNvPr id="101" name="Google Shape;101;p1"/>
          <p:cNvPicPr preferRelativeResize="0"/>
          <p:nvPr/>
        </p:nvPicPr>
        <p:blipFill>
          <a:blip r:embed="rId12">
            <a:alphaModFix/>
          </a:blip>
          <a:stretch>
            <a:fillRect/>
          </a:stretch>
        </p:blipFill>
        <p:spPr>
          <a:xfrm>
            <a:off x="585075" y="5149538"/>
            <a:ext cx="1175200" cy="1417799"/>
          </a:xfrm>
          <a:prstGeom prst="rect">
            <a:avLst/>
          </a:prstGeom>
          <a:noFill/>
          <a:ln>
            <a:noFill/>
          </a:ln>
        </p:spPr>
      </p:pic>
      <p:pic>
        <p:nvPicPr>
          <p:cNvPr id="102" name="Google Shape;102;p1"/>
          <p:cNvPicPr preferRelativeResize="0"/>
          <p:nvPr/>
        </p:nvPicPr>
        <p:blipFill>
          <a:blip r:embed="rId13">
            <a:alphaModFix/>
          </a:blip>
          <a:stretch>
            <a:fillRect/>
          </a:stretch>
        </p:blipFill>
        <p:spPr>
          <a:xfrm>
            <a:off x="2412625" y="5140695"/>
            <a:ext cx="1327675" cy="143547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6" name="Shape 106"/>
        <p:cNvGrpSpPr/>
        <p:nvPr/>
      </p:nvGrpSpPr>
      <p:grpSpPr>
        <a:xfrm>
          <a:off x="0" y="0"/>
          <a:ext cx="0" cy="0"/>
          <a:chOff x="0" y="0"/>
          <a:chExt cx="0" cy="0"/>
        </a:xfrm>
      </p:grpSpPr>
      <p:sp>
        <p:nvSpPr>
          <p:cNvPr id="107" name="Google Shape;107;p2"/>
          <p:cNvSpPr/>
          <p:nvPr/>
        </p:nvSpPr>
        <p:spPr>
          <a:xfrm>
            <a:off x="1524" y="0"/>
            <a:ext cx="12188952" cy="6858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Kids Art Lesson: Kandinsky Inspired Concentric Circles Collage - Happiness  is Homemade" id="108" name="Google Shape;108;p2"/>
          <p:cNvPicPr preferRelativeResize="0"/>
          <p:nvPr>
            <p:ph idx="1" type="body"/>
          </p:nvPr>
        </p:nvPicPr>
        <p:blipFill rotWithShape="1">
          <a:blip r:embed="rId3">
            <a:alphaModFix/>
          </a:blip>
          <a:srcRect b="15319" l="0" r="0" t="9192"/>
          <a:stretch/>
        </p:blipFill>
        <p:spPr>
          <a:xfrm>
            <a:off x="20" y="1282"/>
            <a:ext cx="12191980" cy="6856718"/>
          </a:xfrm>
          <a:prstGeom prst="rect">
            <a:avLst/>
          </a:prstGeom>
          <a:noFill/>
          <a:ln>
            <a:noFill/>
          </a:ln>
        </p:spPr>
      </p:pic>
      <p:sp>
        <p:nvSpPr>
          <p:cNvPr id="109" name="Google Shape;109;p2"/>
          <p:cNvSpPr txBox="1"/>
          <p:nvPr/>
        </p:nvSpPr>
        <p:spPr>
          <a:xfrm>
            <a:off x="1678998" y="768062"/>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0" name="Google Shape;110;p2"/>
          <p:cNvSpPr txBox="1"/>
          <p:nvPr/>
        </p:nvSpPr>
        <p:spPr>
          <a:xfrm>
            <a:off x="3983471" y="768061"/>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1" name="Google Shape;111;p2"/>
          <p:cNvSpPr txBox="1"/>
          <p:nvPr/>
        </p:nvSpPr>
        <p:spPr>
          <a:xfrm>
            <a:off x="6502661" y="768060"/>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2" name="Google Shape;112;p2"/>
          <p:cNvSpPr txBox="1"/>
          <p:nvPr/>
        </p:nvSpPr>
        <p:spPr>
          <a:xfrm>
            <a:off x="9432925" y="768059"/>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3" name="Google Shape;113;p2"/>
          <p:cNvSpPr txBox="1"/>
          <p:nvPr/>
        </p:nvSpPr>
        <p:spPr>
          <a:xfrm>
            <a:off x="1678998" y="3429000"/>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4" name="Google Shape;114;p2"/>
          <p:cNvSpPr txBox="1"/>
          <p:nvPr/>
        </p:nvSpPr>
        <p:spPr>
          <a:xfrm>
            <a:off x="4140489" y="3428999"/>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5" name="Google Shape;115;p2"/>
          <p:cNvSpPr txBox="1"/>
          <p:nvPr/>
        </p:nvSpPr>
        <p:spPr>
          <a:xfrm>
            <a:off x="6670450" y="3428998"/>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6" name="Google Shape;116;p2"/>
          <p:cNvSpPr txBox="1"/>
          <p:nvPr/>
        </p:nvSpPr>
        <p:spPr>
          <a:xfrm>
            <a:off x="9359035" y="3428997"/>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7" name="Google Shape;117;p2"/>
          <p:cNvSpPr txBox="1"/>
          <p:nvPr/>
        </p:nvSpPr>
        <p:spPr>
          <a:xfrm>
            <a:off x="1563544" y="5766772"/>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8" name="Google Shape;118;p2"/>
          <p:cNvSpPr txBox="1"/>
          <p:nvPr/>
        </p:nvSpPr>
        <p:spPr>
          <a:xfrm>
            <a:off x="4140489" y="5766771"/>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19" name="Google Shape;119;p2"/>
          <p:cNvSpPr txBox="1"/>
          <p:nvPr/>
        </p:nvSpPr>
        <p:spPr>
          <a:xfrm>
            <a:off x="6877010" y="5766771"/>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
        <p:nvSpPr>
          <p:cNvPr id="120" name="Google Shape;120;p2"/>
          <p:cNvSpPr txBox="1"/>
          <p:nvPr/>
        </p:nvSpPr>
        <p:spPr>
          <a:xfrm>
            <a:off x="9525044" y="5766769"/>
            <a:ext cx="17049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Roboto"/>
                <a:ea typeface="Roboto"/>
                <a:cs typeface="Roboto"/>
                <a:sym typeface="Roboto"/>
              </a:rPr>
              <a:t>WASSILY KANDINSKY</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2022-03-01T14:43:05Z</dcterms:created>
  <dc:creator>MCGOWAN, Heather</dc:creator>
</cp:coreProperties>
</file>