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Lst>
  <p:sldSz cx="12192000" cy="6858000"/>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1" d="100"/>
          <a:sy n="81" d="100"/>
        </p:scale>
        <p:origin x="120" y="6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22BF9977-5618-477D-AFE2-555611141A15}" type="datetimeFigureOut">
              <a:rPr lang="en-GB" smtClean="0"/>
              <a:t>31/01/2024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B72DE94-6A08-4257-AF78-0A198F0605BD}" type="slidenum">
              <a:rPr lang="en-GB" smtClean="0"/>
              <a:t>‹#›</a:t>
            </a:fld>
            <a:endParaRPr lang="en-GB"/>
          </a:p>
        </p:txBody>
      </p:sp>
    </p:spTree>
    <p:extLst>
      <p:ext uri="{BB962C8B-B14F-4D97-AF65-F5344CB8AC3E}">
        <p14:creationId xmlns:p14="http://schemas.microsoft.com/office/powerpoint/2010/main" val="250869503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22BF9977-5618-477D-AFE2-555611141A15}" type="datetimeFigureOut">
              <a:rPr lang="en-GB" smtClean="0"/>
              <a:t>31/01/2024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B72DE94-6A08-4257-AF78-0A198F0605BD}" type="slidenum">
              <a:rPr lang="en-GB" smtClean="0"/>
              <a:t>‹#›</a:t>
            </a:fld>
            <a:endParaRPr lang="en-GB"/>
          </a:p>
        </p:txBody>
      </p:sp>
    </p:spTree>
    <p:extLst>
      <p:ext uri="{BB962C8B-B14F-4D97-AF65-F5344CB8AC3E}">
        <p14:creationId xmlns:p14="http://schemas.microsoft.com/office/powerpoint/2010/main" val="72236590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2BF9977-5618-477D-AFE2-555611141A15}" type="datetimeFigureOut">
              <a:rPr lang="en-GB" smtClean="0"/>
              <a:t>31/01/2024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B72DE94-6A08-4257-AF78-0A198F0605BD}" type="slidenum">
              <a:rPr lang="en-GB" smtClean="0"/>
              <a:t>‹#›</a:t>
            </a:fld>
            <a:endParaRPr lang="en-GB"/>
          </a:p>
        </p:txBody>
      </p:sp>
    </p:spTree>
    <p:extLst>
      <p:ext uri="{BB962C8B-B14F-4D97-AF65-F5344CB8AC3E}">
        <p14:creationId xmlns:p14="http://schemas.microsoft.com/office/powerpoint/2010/main" val="51032959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22BF9977-5618-477D-AFE2-555611141A15}" type="datetimeFigureOut">
              <a:rPr lang="en-GB" smtClean="0"/>
              <a:t>31/01/2024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B72DE94-6A08-4257-AF78-0A198F0605BD}" type="slidenum">
              <a:rPr lang="en-GB" smtClean="0"/>
              <a:t>‹#›</a:t>
            </a:fld>
            <a:endParaRPr lang="en-GB"/>
          </a:p>
        </p:txBody>
      </p:sp>
    </p:spTree>
    <p:extLst>
      <p:ext uri="{BB962C8B-B14F-4D97-AF65-F5344CB8AC3E}">
        <p14:creationId xmlns:p14="http://schemas.microsoft.com/office/powerpoint/2010/main" val="370357996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22BF9977-5618-477D-AFE2-555611141A15}" type="datetimeFigureOut">
              <a:rPr lang="en-GB" smtClean="0"/>
              <a:t>31/01/2024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AB72DE94-6A08-4257-AF78-0A198F0605BD}" type="slidenum">
              <a:rPr lang="en-GB" smtClean="0"/>
              <a:t>‹#›</a:t>
            </a:fld>
            <a:endParaRPr lang="en-GB"/>
          </a:p>
        </p:txBody>
      </p:sp>
    </p:spTree>
    <p:extLst>
      <p:ext uri="{BB962C8B-B14F-4D97-AF65-F5344CB8AC3E}">
        <p14:creationId xmlns:p14="http://schemas.microsoft.com/office/powerpoint/2010/main" val="222716721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22BF9977-5618-477D-AFE2-555611141A15}" type="datetimeFigureOut">
              <a:rPr lang="en-GB" smtClean="0"/>
              <a:t>31/01/2024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AB72DE94-6A08-4257-AF78-0A198F0605BD}" type="slidenum">
              <a:rPr lang="en-GB" smtClean="0"/>
              <a:t>‹#›</a:t>
            </a:fld>
            <a:endParaRPr lang="en-GB"/>
          </a:p>
        </p:txBody>
      </p:sp>
    </p:spTree>
    <p:extLst>
      <p:ext uri="{BB962C8B-B14F-4D97-AF65-F5344CB8AC3E}">
        <p14:creationId xmlns:p14="http://schemas.microsoft.com/office/powerpoint/2010/main" val="219593746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2BF9977-5618-477D-AFE2-555611141A15}" type="datetimeFigureOut">
              <a:rPr lang="en-GB" smtClean="0"/>
              <a:t>31/01/2024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AB72DE94-6A08-4257-AF78-0A198F0605BD}" type="slidenum">
              <a:rPr lang="en-GB" smtClean="0"/>
              <a:t>‹#›</a:t>
            </a:fld>
            <a:endParaRPr lang="en-GB"/>
          </a:p>
        </p:txBody>
      </p:sp>
    </p:spTree>
    <p:extLst>
      <p:ext uri="{BB962C8B-B14F-4D97-AF65-F5344CB8AC3E}">
        <p14:creationId xmlns:p14="http://schemas.microsoft.com/office/powerpoint/2010/main" val="285270731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2BF9977-5618-477D-AFE2-555611141A15}" type="datetimeFigureOut">
              <a:rPr lang="en-GB" smtClean="0"/>
              <a:t>31/01/2024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B72DE94-6A08-4257-AF78-0A198F0605BD}" type="slidenum">
              <a:rPr lang="en-GB" smtClean="0"/>
              <a:t>‹#›</a:t>
            </a:fld>
            <a:endParaRPr lang="en-GB"/>
          </a:p>
        </p:txBody>
      </p:sp>
    </p:spTree>
    <p:extLst>
      <p:ext uri="{BB962C8B-B14F-4D97-AF65-F5344CB8AC3E}">
        <p14:creationId xmlns:p14="http://schemas.microsoft.com/office/powerpoint/2010/main" val="213410778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2BF9977-5618-477D-AFE2-555611141A15}" type="datetimeFigureOut">
              <a:rPr lang="en-GB" smtClean="0"/>
              <a:t>31/01/2024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B72DE94-6A08-4257-AF78-0A198F0605BD}" type="slidenum">
              <a:rPr lang="en-GB" smtClean="0"/>
              <a:t>‹#›</a:t>
            </a:fld>
            <a:endParaRPr lang="en-GB"/>
          </a:p>
        </p:txBody>
      </p:sp>
    </p:spTree>
    <p:extLst>
      <p:ext uri="{BB962C8B-B14F-4D97-AF65-F5344CB8AC3E}">
        <p14:creationId xmlns:p14="http://schemas.microsoft.com/office/powerpoint/2010/main" val="320570153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22BF9977-5618-477D-AFE2-555611141A15}" type="datetimeFigureOut">
              <a:rPr lang="en-GB" smtClean="0"/>
              <a:t>31/01/2024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B72DE94-6A08-4257-AF78-0A198F0605BD}" type="slidenum">
              <a:rPr lang="en-GB" smtClean="0"/>
              <a:t>‹#›</a:t>
            </a:fld>
            <a:endParaRPr lang="en-GB"/>
          </a:p>
        </p:txBody>
      </p:sp>
    </p:spTree>
    <p:extLst>
      <p:ext uri="{BB962C8B-B14F-4D97-AF65-F5344CB8AC3E}">
        <p14:creationId xmlns:p14="http://schemas.microsoft.com/office/powerpoint/2010/main" val="30576881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22BF9977-5618-477D-AFE2-555611141A15}" type="datetimeFigureOut">
              <a:rPr lang="en-GB" smtClean="0"/>
              <a:t>31/01/2024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B72DE94-6A08-4257-AF78-0A198F0605BD}" type="slidenum">
              <a:rPr lang="en-GB" smtClean="0"/>
              <a:t>‹#›</a:t>
            </a:fld>
            <a:endParaRPr lang="en-GB"/>
          </a:p>
        </p:txBody>
      </p:sp>
    </p:spTree>
    <p:extLst>
      <p:ext uri="{BB962C8B-B14F-4D97-AF65-F5344CB8AC3E}">
        <p14:creationId xmlns:p14="http://schemas.microsoft.com/office/powerpoint/2010/main" val="213089159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2BF9977-5618-477D-AFE2-555611141A15}" type="datetimeFigureOut">
              <a:rPr lang="en-GB" smtClean="0"/>
              <a:t>31/01/2024</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B72DE94-6A08-4257-AF78-0A198F0605BD}" type="slidenum">
              <a:rPr lang="en-GB" smtClean="0"/>
              <a:t>‹#›</a:t>
            </a:fld>
            <a:endParaRPr lang="en-GB"/>
          </a:p>
        </p:txBody>
      </p:sp>
    </p:spTree>
    <p:extLst>
      <p:ext uri="{BB962C8B-B14F-4D97-AF65-F5344CB8AC3E}">
        <p14:creationId xmlns:p14="http://schemas.microsoft.com/office/powerpoint/2010/main" val="233767452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endParaRPr lang="en-GB" sz="1200" dirty="0"/>
          </a:p>
        </p:txBody>
      </p:sp>
      <p:sp>
        <p:nvSpPr>
          <p:cNvPr id="3" name="Subtitle 2"/>
          <p:cNvSpPr>
            <a:spLocks noGrp="1"/>
          </p:cNvSpPr>
          <p:nvPr>
            <p:ph type="subTitle" idx="1"/>
          </p:nvPr>
        </p:nvSpPr>
        <p:spPr>
          <a:xfrm>
            <a:off x="1066800" y="166127"/>
            <a:ext cx="9601200" cy="448754"/>
          </a:xfrm>
        </p:spPr>
        <p:txBody>
          <a:bodyPr>
            <a:normAutofit/>
          </a:bodyPr>
          <a:lstStyle/>
          <a:p>
            <a:r>
              <a:rPr lang="en-US" dirty="0"/>
              <a:t>My </a:t>
            </a:r>
            <a:r>
              <a:rPr lang="en-US" b="1" dirty="0">
                <a:solidFill>
                  <a:srgbClr val="FF0000"/>
                </a:solidFill>
              </a:rPr>
              <a:t>K</a:t>
            </a:r>
            <a:r>
              <a:rPr lang="en-US" dirty="0"/>
              <a:t>now </a:t>
            </a:r>
            <a:r>
              <a:rPr lang="en-US" b="1" dirty="0">
                <a:solidFill>
                  <a:srgbClr val="FF0000"/>
                </a:solidFill>
              </a:rPr>
              <a:t>A</a:t>
            </a:r>
            <a:r>
              <a:rPr lang="en-US" dirty="0"/>
              <a:t>nd </a:t>
            </a:r>
            <a:r>
              <a:rPr lang="en-US" b="1" dirty="0">
                <a:solidFill>
                  <a:srgbClr val="FF0000"/>
                </a:solidFill>
              </a:rPr>
              <a:t>R</a:t>
            </a:r>
            <a:r>
              <a:rPr lang="en-US" dirty="0"/>
              <a:t>emember </a:t>
            </a:r>
            <a:r>
              <a:rPr lang="en-US" b="1" dirty="0">
                <a:solidFill>
                  <a:srgbClr val="FF0000"/>
                </a:solidFill>
              </a:rPr>
              <a:t>M</a:t>
            </a:r>
            <a:r>
              <a:rPr lang="en-US" dirty="0"/>
              <a:t>ore card about </a:t>
            </a:r>
            <a:r>
              <a:rPr lang="en-US" dirty="0" smtClean="0"/>
              <a:t>- </a:t>
            </a:r>
            <a:r>
              <a:rPr lang="en-US" b="1" dirty="0" smtClean="0"/>
              <a:t>Evolution and Inheritance</a:t>
            </a:r>
            <a:endParaRPr lang="en-GB" dirty="0"/>
          </a:p>
        </p:txBody>
      </p:sp>
      <p:graphicFrame>
        <p:nvGraphicFramePr>
          <p:cNvPr id="5" name="Table 4"/>
          <p:cNvGraphicFramePr>
            <a:graphicFrameLocks noGrp="1"/>
          </p:cNvGraphicFramePr>
          <p:nvPr>
            <p:extLst>
              <p:ext uri="{D42A27DB-BD31-4B8C-83A1-F6EECF244321}">
                <p14:modId xmlns:p14="http://schemas.microsoft.com/office/powerpoint/2010/main" val="368538705"/>
              </p:ext>
            </p:extLst>
          </p:nvPr>
        </p:nvGraphicFramePr>
        <p:xfrm>
          <a:off x="7487728" y="640079"/>
          <a:ext cx="4569480" cy="3383796"/>
        </p:xfrm>
        <a:graphic>
          <a:graphicData uri="http://schemas.openxmlformats.org/drawingml/2006/table">
            <a:tbl>
              <a:tblPr firstRow="1" bandRow="1">
                <a:tableStyleId>{93296810-A885-4BE3-A3E7-6D5BEEA58F35}</a:tableStyleId>
              </a:tblPr>
              <a:tblGrid>
                <a:gridCol w="1375410">
                  <a:extLst>
                    <a:ext uri="{9D8B030D-6E8A-4147-A177-3AD203B41FA5}">
                      <a16:colId xmlns:a16="http://schemas.microsoft.com/office/drawing/2014/main" val="1221820849"/>
                    </a:ext>
                  </a:extLst>
                </a:gridCol>
                <a:gridCol w="3194070">
                  <a:extLst>
                    <a:ext uri="{9D8B030D-6E8A-4147-A177-3AD203B41FA5}">
                      <a16:colId xmlns:a16="http://schemas.microsoft.com/office/drawing/2014/main" val="1774903410"/>
                    </a:ext>
                  </a:extLst>
                </a:gridCol>
              </a:tblGrid>
              <a:tr h="358764">
                <a:tc gridSpan="2">
                  <a:txBody>
                    <a:bodyPr/>
                    <a:lstStyle/>
                    <a:p>
                      <a:r>
                        <a:rPr lang="en-US" sz="1600" dirty="0"/>
                        <a:t>Vocabulary</a:t>
                      </a:r>
                      <a:endParaRPr lang="en-GB" sz="1600" dirty="0"/>
                    </a:p>
                  </a:txBody>
                  <a:tcPr/>
                </a:tc>
                <a:tc hMerge="1">
                  <a:txBody>
                    <a:bodyPr/>
                    <a:lstStyle/>
                    <a:p>
                      <a:endParaRPr lang="en-GB" dirty="0"/>
                    </a:p>
                  </a:txBody>
                  <a:tcPr/>
                </a:tc>
                <a:extLst>
                  <a:ext uri="{0D108BD9-81ED-4DB2-BD59-A6C34878D82A}">
                    <a16:rowId xmlns:a16="http://schemas.microsoft.com/office/drawing/2014/main" val="3056610404"/>
                  </a:ext>
                </a:extLst>
              </a:tr>
              <a:tr h="472916">
                <a:tc>
                  <a:txBody>
                    <a:bodyPr/>
                    <a:lstStyle/>
                    <a:p>
                      <a:r>
                        <a:rPr lang="en-US" sz="1400" b="1" i="1" dirty="0" smtClean="0"/>
                        <a:t>Offspring</a:t>
                      </a:r>
                      <a:r>
                        <a:rPr lang="en-US" sz="1400" b="1" i="1" baseline="0" dirty="0" smtClean="0"/>
                        <a:t> </a:t>
                      </a:r>
                      <a:endParaRPr lang="en-GB" sz="1400" b="1" i="1" dirty="0"/>
                    </a:p>
                  </a:txBody>
                  <a:tcPr/>
                </a:tc>
                <a:tc>
                  <a:txBody>
                    <a:bodyPr/>
                    <a:lstStyle/>
                    <a:p>
                      <a:r>
                        <a:rPr lang="en-US" sz="1150" dirty="0" smtClean="0"/>
                        <a:t>The young animal or plant that is</a:t>
                      </a:r>
                      <a:r>
                        <a:rPr lang="en-US" sz="1150" baseline="0" dirty="0" smtClean="0"/>
                        <a:t> </a:t>
                      </a:r>
                      <a:r>
                        <a:rPr lang="en-US" sz="1150" dirty="0" smtClean="0"/>
                        <a:t>produced by the reproduction of</a:t>
                      </a:r>
                      <a:r>
                        <a:rPr lang="en-US" sz="1150" baseline="0" dirty="0" smtClean="0"/>
                        <a:t> </a:t>
                      </a:r>
                      <a:r>
                        <a:rPr lang="en-US" sz="1150" dirty="0" smtClean="0"/>
                        <a:t>that species.</a:t>
                      </a:r>
                      <a:endParaRPr lang="en-GB" sz="1150" dirty="0"/>
                    </a:p>
                  </a:txBody>
                  <a:tcPr/>
                </a:tc>
                <a:extLst>
                  <a:ext uri="{0D108BD9-81ED-4DB2-BD59-A6C34878D82A}">
                    <a16:rowId xmlns:a16="http://schemas.microsoft.com/office/drawing/2014/main" val="4021418228"/>
                  </a:ext>
                </a:extLst>
              </a:tr>
              <a:tr h="472916">
                <a:tc>
                  <a:txBody>
                    <a:bodyPr/>
                    <a:lstStyle/>
                    <a:p>
                      <a:r>
                        <a:rPr lang="en-US" sz="1400" b="1" i="1" dirty="0" smtClean="0"/>
                        <a:t>Inheritance</a:t>
                      </a:r>
                      <a:r>
                        <a:rPr lang="en-US" sz="1400" b="1" i="1" baseline="0" dirty="0" smtClean="0"/>
                        <a:t> </a:t>
                      </a:r>
                      <a:endParaRPr lang="en-GB" sz="1400" b="1" i="1" dirty="0"/>
                    </a:p>
                  </a:txBody>
                  <a:tcPr/>
                </a:tc>
                <a:tc>
                  <a:txBody>
                    <a:bodyPr/>
                    <a:lstStyle/>
                    <a:p>
                      <a:r>
                        <a:rPr lang="en-US" sz="1150" dirty="0" smtClean="0"/>
                        <a:t>This is when characteristics are passed on to offspring from their parents.</a:t>
                      </a:r>
                      <a:endParaRPr lang="en-GB" sz="1150" dirty="0"/>
                    </a:p>
                  </a:txBody>
                  <a:tcPr/>
                </a:tc>
                <a:extLst>
                  <a:ext uri="{0D108BD9-81ED-4DB2-BD59-A6C34878D82A}">
                    <a16:rowId xmlns:a16="http://schemas.microsoft.com/office/drawing/2014/main" val="746319983"/>
                  </a:ext>
                </a:extLst>
              </a:tr>
              <a:tr h="472916">
                <a:tc>
                  <a:txBody>
                    <a:bodyPr/>
                    <a:lstStyle/>
                    <a:p>
                      <a:r>
                        <a:rPr lang="en-US" sz="1400" b="1" i="1" dirty="0" smtClean="0"/>
                        <a:t>Variations </a:t>
                      </a:r>
                      <a:endParaRPr lang="en-GB" sz="1400" b="1" i="1" dirty="0"/>
                    </a:p>
                  </a:txBody>
                  <a:tcPr/>
                </a:tc>
                <a:tc>
                  <a:txBody>
                    <a:bodyPr/>
                    <a:lstStyle/>
                    <a:p>
                      <a:r>
                        <a:rPr lang="en-US" sz="1150" dirty="0" smtClean="0"/>
                        <a:t>The differences between individuals within a species.</a:t>
                      </a:r>
                      <a:endParaRPr lang="en-GB" sz="1150" dirty="0"/>
                    </a:p>
                  </a:txBody>
                  <a:tcPr/>
                </a:tc>
                <a:extLst>
                  <a:ext uri="{0D108BD9-81ED-4DB2-BD59-A6C34878D82A}">
                    <a16:rowId xmlns:a16="http://schemas.microsoft.com/office/drawing/2014/main" val="4070807186"/>
                  </a:ext>
                </a:extLst>
              </a:tr>
              <a:tr h="472916">
                <a:tc>
                  <a:txBody>
                    <a:bodyPr/>
                    <a:lstStyle/>
                    <a:p>
                      <a:r>
                        <a:rPr lang="en-US" sz="1400" b="1" i="1" dirty="0" smtClean="0"/>
                        <a:t>Characteristics </a:t>
                      </a:r>
                      <a:endParaRPr lang="en-GB" sz="1400" b="1" i="1" dirty="0"/>
                    </a:p>
                  </a:txBody>
                  <a:tcPr/>
                </a:tc>
                <a:tc>
                  <a:txBody>
                    <a:bodyPr/>
                    <a:lstStyle/>
                    <a:p>
                      <a:r>
                        <a:rPr lang="en-US" sz="1150" dirty="0" smtClean="0"/>
                        <a:t>The distinguishing features or qualities that are specific to a species. </a:t>
                      </a:r>
                      <a:endParaRPr lang="en-GB" sz="1150" dirty="0"/>
                    </a:p>
                  </a:txBody>
                  <a:tcPr/>
                </a:tc>
                <a:extLst>
                  <a:ext uri="{0D108BD9-81ED-4DB2-BD59-A6C34878D82A}">
                    <a16:rowId xmlns:a16="http://schemas.microsoft.com/office/drawing/2014/main" val="3399838980"/>
                  </a:ext>
                </a:extLst>
              </a:tr>
              <a:tr h="660452">
                <a:tc>
                  <a:txBody>
                    <a:bodyPr/>
                    <a:lstStyle/>
                    <a:p>
                      <a:r>
                        <a:rPr lang="en-US" sz="1400" b="1" i="1" dirty="0" smtClean="0"/>
                        <a:t>Adaptation</a:t>
                      </a:r>
                      <a:endParaRPr lang="en-GB" sz="1400" b="1" i="1" dirty="0"/>
                    </a:p>
                  </a:txBody>
                  <a:tcPr/>
                </a:tc>
                <a:tc>
                  <a:txBody>
                    <a:bodyPr/>
                    <a:lstStyle/>
                    <a:p>
                      <a:r>
                        <a:rPr lang="en-US" sz="1150" dirty="0" smtClean="0"/>
                        <a:t>An adaptation is a trait (or characteristic) changing to increase a living thing’s chances of surviving and reproducing.</a:t>
                      </a:r>
                      <a:endParaRPr lang="en-GB" sz="1150" dirty="0"/>
                    </a:p>
                  </a:txBody>
                  <a:tcPr/>
                </a:tc>
                <a:extLst>
                  <a:ext uri="{0D108BD9-81ED-4DB2-BD59-A6C34878D82A}">
                    <a16:rowId xmlns:a16="http://schemas.microsoft.com/office/drawing/2014/main" val="598849836"/>
                  </a:ext>
                </a:extLst>
              </a:tr>
              <a:tr h="472916">
                <a:tc>
                  <a:txBody>
                    <a:bodyPr/>
                    <a:lstStyle/>
                    <a:p>
                      <a:r>
                        <a:rPr lang="en-US" sz="1400" b="1" i="1" dirty="0" smtClean="0"/>
                        <a:t>Environment </a:t>
                      </a:r>
                      <a:endParaRPr lang="en-GB" sz="1400" b="1" i="1" dirty="0"/>
                    </a:p>
                  </a:txBody>
                  <a:tcPr/>
                </a:tc>
                <a:tc>
                  <a:txBody>
                    <a:bodyPr/>
                    <a:lstStyle/>
                    <a:p>
                      <a:r>
                        <a:rPr lang="en-US" sz="1150" dirty="0" smtClean="0"/>
                        <a:t>An area with many habitats and includes areas where there are both living and nonliving things. </a:t>
                      </a:r>
                      <a:endParaRPr lang="en-GB" sz="1150" dirty="0"/>
                    </a:p>
                  </a:txBody>
                  <a:tcPr/>
                </a:tc>
                <a:extLst>
                  <a:ext uri="{0D108BD9-81ED-4DB2-BD59-A6C34878D82A}">
                    <a16:rowId xmlns:a16="http://schemas.microsoft.com/office/drawing/2014/main" val="4122440119"/>
                  </a:ext>
                </a:extLst>
              </a:tr>
            </a:tbl>
          </a:graphicData>
        </a:graphic>
      </p:graphicFrame>
      <p:graphicFrame>
        <p:nvGraphicFramePr>
          <p:cNvPr id="6" name="Table 5"/>
          <p:cNvGraphicFramePr>
            <a:graphicFrameLocks noGrp="1"/>
          </p:cNvGraphicFramePr>
          <p:nvPr>
            <p:extLst>
              <p:ext uri="{D42A27DB-BD31-4B8C-83A1-F6EECF244321}">
                <p14:modId xmlns:p14="http://schemas.microsoft.com/office/powerpoint/2010/main" val="46375721"/>
              </p:ext>
            </p:extLst>
          </p:nvPr>
        </p:nvGraphicFramePr>
        <p:xfrm>
          <a:off x="134792" y="614881"/>
          <a:ext cx="7287424" cy="3272757"/>
        </p:xfrm>
        <a:graphic>
          <a:graphicData uri="http://schemas.openxmlformats.org/drawingml/2006/table">
            <a:tbl>
              <a:tblPr firstRow="1" bandRow="1">
                <a:tableStyleId>{00A15C55-8517-42AA-B614-E9B94910E393}</a:tableStyleId>
              </a:tblPr>
              <a:tblGrid>
                <a:gridCol w="7287424">
                  <a:extLst>
                    <a:ext uri="{9D8B030D-6E8A-4147-A177-3AD203B41FA5}">
                      <a16:colId xmlns:a16="http://schemas.microsoft.com/office/drawing/2014/main" val="3420472960"/>
                    </a:ext>
                  </a:extLst>
                </a:gridCol>
              </a:tblGrid>
              <a:tr h="444396">
                <a:tc>
                  <a:txBody>
                    <a:bodyPr/>
                    <a:lstStyle/>
                    <a:p>
                      <a:r>
                        <a:rPr lang="en-US" dirty="0"/>
                        <a:t>Key facts to remember</a:t>
                      </a:r>
                      <a:endParaRPr lang="en-GB" dirty="0"/>
                    </a:p>
                  </a:txBody>
                  <a:tcPr/>
                </a:tc>
                <a:extLst>
                  <a:ext uri="{0D108BD9-81ED-4DB2-BD59-A6C34878D82A}">
                    <a16:rowId xmlns:a16="http://schemas.microsoft.com/office/drawing/2014/main" val="853217318"/>
                  </a:ext>
                </a:extLst>
              </a:tr>
              <a:tr h="499945">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400" dirty="0" smtClean="0"/>
                        <a:t>1. All living things have offspring of the same kind, as features in the offspring are inherited from the parents. </a:t>
                      </a:r>
                      <a:endParaRPr lang="en-GB" sz="1400" dirty="0" smtClean="0"/>
                    </a:p>
                  </a:txBody>
                  <a:tcPr/>
                </a:tc>
                <a:extLst>
                  <a:ext uri="{0D108BD9-81ED-4DB2-BD59-A6C34878D82A}">
                    <a16:rowId xmlns:a16="http://schemas.microsoft.com/office/drawing/2014/main" val="229329837"/>
                  </a:ext>
                </a:extLst>
              </a:tr>
              <a:tr h="329001">
                <a:tc>
                  <a:txBody>
                    <a:bodyPr/>
                    <a:lstStyle/>
                    <a:p>
                      <a:r>
                        <a:rPr lang="en-US" sz="1400" dirty="0" smtClean="0"/>
                        <a:t>2. Plants and animals have characteristics that make them suited (adapted) to their environment.</a:t>
                      </a:r>
                    </a:p>
                  </a:txBody>
                  <a:tcPr/>
                </a:tc>
                <a:extLst>
                  <a:ext uri="{0D108BD9-81ED-4DB2-BD59-A6C34878D82A}">
                    <a16:rowId xmlns:a16="http://schemas.microsoft.com/office/drawing/2014/main" val="3633673693"/>
                  </a:ext>
                </a:extLst>
              </a:tr>
              <a:tr h="548640">
                <a:tc>
                  <a:txBody>
                    <a:bodyPr/>
                    <a:lstStyle/>
                    <a:p>
                      <a:r>
                        <a:rPr lang="en-US" sz="1400" dirty="0" smtClean="0"/>
                        <a:t>3. If the environment changes rapidly, some variations of a species may not suit the new environment and will die. If the environment changes slowly, animals and plants with variations that are best suited survive in greater numbers to reproduce and pass their characteristics on to their young. </a:t>
                      </a:r>
                      <a:endParaRPr lang="en-GB" sz="1400" dirty="0"/>
                    </a:p>
                  </a:txBody>
                  <a:tcPr/>
                </a:tc>
                <a:extLst>
                  <a:ext uri="{0D108BD9-81ED-4DB2-BD59-A6C34878D82A}">
                    <a16:rowId xmlns:a16="http://schemas.microsoft.com/office/drawing/2014/main" val="75850284"/>
                  </a:ext>
                </a:extLst>
              </a:tr>
              <a:tr h="373945">
                <a:tc>
                  <a:txBody>
                    <a:bodyPr/>
                    <a:lstStyle/>
                    <a:p>
                      <a:r>
                        <a:rPr lang="en-US" sz="1400" dirty="0" smtClean="0"/>
                        <a:t>4. Over a very long period of time, these characteristics may be so different to how they were originally that a new species is created. This is evolution. </a:t>
                      </a:r>
                      <a:endParaRPr lang="en-GB" sz="1400" dirty="0"/>
                    </a:p>
                  </a:txBody>
                  <a:tcPr/>
                </a:tc>
                <a:extLst>
                  <a:ext uri="{0D108BD9-81ED-4DB2-BD59-A6C34878D82A}">
                    <a16:rowId xmlns:a16="http://schemas.microsoft.com/office/drawing/2014/main" val="4248723736"/>
                  </a:ext>
                </a:extLst>
              </a:tr>
              <a:tr h="305522">
                <a:tc>
                  <a:txBody>
                    <a:bodyPr/>
                    <a:lstStyle/>
                    <a:p>
                      <a:r>
                        <a:rPr lang="en-US" sz="1400" dirty="0" smtClean="0"/>
                        <a:t>5.</a:t>
                      </a:r>
                      <a:r>
                        <a:rPr lang="en-US" sz="1400" baseline="0" dirty="0" smtClean="0"/>
                        <a:t> </a:t>
                      </a:r>
                      <a:r>
                        <a:rPr lang="en-US" sz="1400" dirty="0" smtClean="0"/>
                        <a:t>Fossils give us evidence of what lived on the Earth millions of year ago and provide evidence to support the theory of evolution.</a:t>
                      </a:r>
                      <a:endParaRPr lang="en-GB" sz="1400" dirty="0"/>
                    </a:p>
                  </a:txBody>
                  <a:tcPr/>
                </a:tc>
                <a:extLst>
                  <a:ext uri="{0D108BD9-81ED-4DB2-BD59-A6C34878D82A}">
                    <a16:rowId xmlns:a16="http://schemas.microsoft.com/office/drawing/2014/main" val="2553201124"/>
                  </a:ext>
                </a:extLst>
              </a:tr>
            </a:tbl>
          </a:graphicData>
        </a:graphic>
      </p:graphicFrame>
      <p:graphicFrame>
        <p:nvGraphicFramePr>
          <p:cNvPr id="7" name="Table 6"/>
          <p:cNvGraphicFramePr>
            <a:graphicFrameLocks noGrp="1"/>
          </p:cNvGraphicFramePr>
          <p:nvPr>
            <p:extLst>
              <p:ext uri="{D42A27DB-BD31-4B8C-83A1-F6EECF244321}">
                <p14:modId xmlns:p14="http://schemas.microsoft.com/office/powerpoint/2010/main" val="1708512425"/>
              </p:ext>
            </p:extLst>
          </p:nvPr>
        </p:nvGraphicFramePr>
        <p:xfrm>
          <a:off x="166044" y="4067800"/>
          <a:ext cx="3472688" cy="2669430"/>
        </p:xfrm>
        <a:graphic>
          <a:graphicData uri="http://schemas.openxmlformats.org/drawingml/2006/table">
            <a:tbl>
              <a:tblPr firstRow="1" bandRow="1">
                <a:tableStyleId>{5C22544A-7EE6-4342-B048-85BDC9FD1C3A}</a:tableStyleId>
              </a:tblPr>
              <a:tblGrid>
                <a:gridCol w="3472688">
                  <a:extLst>
                    <a:ext uri="{9D8B030D-6E8A-4147-A177-3AD203B41FA5}">
                      <a16:colId xmlns:a16="http://schemas.microsoft.com/office/drawing/2014/main" val="4235706945"/>
                    </a:ext>
                  </a:extLst>
                </a:gridCol>
              </a:tblGrid>
              <a:tr h="576150">
                <a:tc>
                  <a:txBody>
                    <a:bodyPr/>
                    <a:lstStyle/>
                    <a:p>
                      <a:r>
                        <a:rPr lang="en-US" dirty="0" smtClean="0"/>
                        <a:t>Working Scientifically</a:t>
                      </a:r>
                      <a:endParaRPr lang="en-GB" dirty="0"/>
                    </a:p>
                  </a:txBody>
                  <a:tcPr/>
                </a:tc>
                <a:extLst>
                  <a:ext uri="{0D108BD9-81ED-4DB2-BD59-A6C34878D82A}">
                    <a16:rowId xmlns:a16="http://schemas.microsoft.com/office/drawing/2014/main" val="787110968"/>
                  </a:ext>
                </a:extLst>
              </a:tr>
              <a:tr h="2093280">
                <a:tc>
                  <a:txBody>
                    <a:bodyPr/>
                    <a:lstStyle/>
                    <a:p>
                      <a:pPr marL="285750" indent="-285750">
                        <a:buFont typeface="Wingdings" panose="05000000000000000000" pitchFamily="2" charset="2"/>
                        <a:buChar char="q"/>
                      </a:pPr>
                      <a:r>
                        <a:rPr lang="en-US" sz="1400" dirty="0" smtClean="0"/>
                        <a:t>recording data and results of increasing complexity using scientific diagrams and labels, classification keys, tables, scatter graphs, bar and line graphs.</a:t>
                      </a:r>
                    </a:p>
                    <a:p>
                      <a:pPr marL="285750" indent="-285750">
                        <a:buFont typeface="Wingdings" panose="05000000000000000000" pitchFamily="2" charset="2"/>
                        <a:buChar char="q"/>
                      </a:pPr>
                      <a:endParaRPr lang="en-US" sz="1400" dirty="0" smtClean="0"/>
                    </a:p>
                    <a:p>
                      <a:pPr marL="285750" indent="-285750">
                        <a:buFont typeface="Wingdings" panose="05000000000000000000" pitchFamily="2" charset="2"/>
                        <a:buChar char="q"/>
                      </a:pPr>
                      <a:r>
                        <a:rPr lang="en-US" sz="1400" dirty="0" smtClean="0"/>
                        <a:t>identifying scientific evidence that has been used to support or refute ideas or arguments.</a:t>
                      </a:r>
                      <a:endParaRPr lang="en-GB" sz="1400" dirty="0"/>
                    </a:p>
                  </a:txBody>
                  <a:tcPr/>
                </a:tc>
                <a:extLst>
                  <a:ext uri="{0D108BD9-81ED-4DB2-BD59-A6C34878D82A}">
                    <a16:rowId xmlns:a16="http://schemas.microsoft.com/office/drawing/2014/main" val="2600208261"/>
                  </a:ext>
                </a:extLst>
              </a:tr>
            </a:tbl>
          </a:graphicData>
        </a:graphic>
      </p:graphicFrame>
      <p:graphicFrame>
        <p:nvGraphicFramePr>
          <p:cNvPr id="8" name="Table 7"/>
          <p:cNvGraphicFramePr>
            <a:graphicFrameLocks noGrp="1"/>
          </p:cNvGraphicFramePr>
          <p:nvPr>
            <p:extLst>
              <p:ext uri="{D42A27DB-BD31-4B8C-83A1-F6EECF244321}">
                <p14:modId xmlns:p14="http://schemas.microsoft.com/office/powerpoint/2010/main" val="3580885517"/>
              </p:ext>
            </p:extLst>
          </p:nvPr>
        </p:nvGraphicFramePr>
        <p:xfrm>
          <a:off x="3778504" y="4081293"/>
          <a:ext cx="2206660" cy="2712975"/>
        </p:xfrm>
        <a:graphic>
          <a:graphicData uri="http://schemas.openxmlformats.org/drawingml/2006/table">
            <a:tbl>
              <a:tblPr firstRow="1" bandRow="1">
                <a:tableStyleId>{F5AB1C69-6EDB-4FF4-983F-18BD219EF322}</a:tableStyleId>
              </a:tblPr>
              <a:tblGrid>
                <a:gridCol w="2206660">
                  <a:extLst>
                    <a:ext uri="{9D8B030D-6E8A-4147-A177-3AD203B41FA5}">
                      <a16:colId xmlns:a16="http://schemas.microsoft.com/office/drawing/2014/main" val="1164191011"/>
                    </a:ext>
                  </a:extLst>
                </a:gridCol>
              </a:tblGrid>
              <a:tr h="583042">
                <a:tc>
                  <a:txBody>
                    <a:bodyPr/>
                    <a:lstStyle/>
                    <a:p>
                      <a:r>
                        <a:rPr lang="en-US" dirty="0" smtClean="0"/>
                        <a:t>My memory jogger….</a:t>
                      </a:r>
                      <a:endParaRPr lang="en-GB" dirty="0"/>
                    </a:p>
                  </a:txBody>
                  <a:tcPr/>
                </a:tc>
                <a:extLst>
                  <a:ext uri="{0D108BD9-81ED-4DB2-BD59-A6C34878D82A}">
                    <a16:rowId xmlns:a16="http://schemas.microsoft.com/office/drawing/2014/main" val="401166224"/>
                  </a:ext>
                </a:extLst>
              </a:tr>
              <a:tr h="2072895">
                <a:tc>
                  <a:txBody>
                    <a:bodyPr/>
                    <a:lstStyle/>
                    <a:p>
                      <a:endParaRPr lang="en-GB" dirty="0"/>
                    </a:p>
                  </a:txBody>
                  <a:tcPr/>
                </a:tc>
                <a:extLst>
                  <a:ext uri="{0D108BD9-81ED-4DB2-BD59-A6C34878D82A}">
                    <a16:rowId xmlns:a16="http://schemas.microsoft.com/office/drawing/2014/main" val="3159444244"/>
                  </a:ext>
                </a:extLst>
              </a:tr>
            </a:tbl>
          </a:graphicData>
        </a:graphic>
      </p:graphicFrame>
      <p:graphicFrame>
        <p:nvGraphicFramePr>
          <p:cNvPr id="9" name="Table 8"/>
          <p:cNvGraphicFramePr>
            <a:graphicFrameLocks noGrp="1"/>
          </p:cNvGraphicFramePr>
          <p:nvPr>
            <p:extLst>
              <p:ext uri="{D42A27DB-BD31-4B8C-83A1-F6EECF244321}">
                <p14:modId xmlns:p14="http://schemas.microsoft.com/office/powerpoint/2010/main" val="1403836429"/>
              </p:ext>
            </p:extLst>
          </p:nvPr>
        </p:nvGraphicFramePr>
        <p:xfrm>
          <a:off x="6124936" y="4097308"/>
          <a:ext cx="5932272" cy="2536680"/>
        </p:xfrm>
        <a:graphic>
          <a:graphicData uri="http://schemas.openxmlformats.org/drawingml/2006/table">
            <a:tbl>
              <a:tblPr firstRow="1" bandRow="1">
                <a:tableStyleId>{21E4AEA4-8DFA-4A89-87EB-49C32662AFE0}</a:tableStyleId>
              </a:tblPr>
              <a:tblGrid>
                <a:gridCol w="2912186">
                  <a:extLst>
                    <a:ext uri="{9D8B030D-6E8A-4147-A177-3AD203B41FA5}">
                      <a16:colId xmlns:a16="http://schemas.microsoft.com/office/drawing/2014/main" val="646389258"/>
                    </a:ext>
                  </a:extLst>
                </a:gridCol>
                <a:gridCol w="3020086">
                  <a:extLst>
                    <a:ext uri="{9D8B030D-6E8A-4147-A177-3AD203B41FA5}">
                      <a16:colId xmlns:a16="http://schemas.microsoft.com/office/drawing/2014/main" val="2085013711"/>
                    </a:ext>
                  </a:extLst>
                </a:gridCol>
              </a:tblGrid>
              <a:tr h="284687">
                <a:tc>
                  <a:txBody>
                    <a:bodyPr/>
                    <a:lstStyle/>
                    <a:p>
                      <a:r>
                        <a:rPr lang="en-US" sz="1400" dirty="0" smtClean="0"/>
                        <a:t>Prior Learning…</a:t>
                      </a:r>
                      <a:endParaRPr lang="en-GB" sz="1400" dirty="0"/>
                    </a:p>
                  </a:txBody>
                  <a:tcPr/>
                </a:tc>
                <a:tc>
                  <a:txBody>
                    <a:bodyPr/>
                    <a:lstStyle/>
                    <a:p>
                      <a:r>
                        <a:rPr lang="en-US" sz="1400" dirty="0" smtClean="0"/>
                        <a:t>Future Learning… </a:t>
                      </a:r>
                      <a:endParaRPr lang="en-GB" sz="1400" dirty="0"/>
                    </a:p>
                  </a:txBody>
                  <a:tcPr/>
                </a:tc>
                <a:extLst>
                  <a:ext uri="{0D108BD9-81ED-4DB2-BD59-A6C34878D82A}">
                    <a16:rowId xmlns:a16="http://schemas.microsoft.com/office/drawing/2014/main" val="3716169352"/>
                  </a:ext>
                </a:extLst>
              </a:tr>
              <a:tr h="2231880">
                <a:tc>
                  <a:txBody>
                    <a:bodyPr/>
                    <a:lstStyle/>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lang="en-US" sz="800" dirty="0" smtClean="0"/>
                        <a:t>Identify that most living things live in habitats to which they are suited and describe how different habitats provide for the basic needs of different kinds of animals and plants, and how they depend on each other. (Y2 - Living things and their habitats) </a:t>
                      </a:r>
                    </a:p>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lang="en-US" sz="800" dirty="0" smtClean="0"/>
                        <a:t>Notice that animals, including humans, have offspring which grow into adults. (Y2 - Animals, including humans) </a:t>
                      </a:r>
                    </a:p>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lang="en-US" sz="800" dirty="0" smtClean="0"/>
                        <a:t>Explore the part that flowers play in the life cycle of flowering plants, including pollination, seed formation and seed dispersal. (Y3 - Plants) </a:t>
                      </a:r>
                    </a:p>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lang="en-US" sz="800" dirty="0" smtClean="0"/>
                        <a:t>Describe in simple terms how fossils are formed when things that have lived are trapped within rock. (Y3 - Rocks) </a:t>
                      </a:r>
                    </a:p>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lang="en-US" sz="800" dirty="0" err="1" smtClean="0"/>
                        <a:t>Recognise</a:t>
                      </a:r>
                      <a:r>
                        <a:rPr lang="en-US" sz="800" dirty="0" smtClean="0"/>
                        <a:t> that environments can change and that this can sometimes pose dangers to living things. (Y4 - Living things and their habitats) </a:t>
                      </a:r>
                    </a:p>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lang="en-US" sz="800" dirty="0" smtClean="0"/>
                        <a:t>Describe the life process of reproduction in some plants and animals. (Living things and their habitats - Y5)</a:t>
                      </a:r>
                      <a:endParaRPr lang="en-GB" sz="800" dirty="0">
                        <a:solidFill>
                          <a:schemeClr val="tx1"/>
                        </a:solidFill>
                        <a:latin typeface="+mn-lt"/>
                      </a:endParaRPr>
                    </a:p>
                  </a:txBody>
                  <a:tcPr/>
                </a:tc>
                <a:tc>
                  <a:txBody>
                    <a:bodyPr/>
                    <a:lstStyle/>
                    <a:p>
                      <a:pPr marL="171450" marR="0" lvl="0" indent="-17145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lang="en-US" sz="800" dirty="0" smtClean="0"/>
                        <a:t>Heredity as the process by which genetic information is transmitted from one generation to the next. (KS3) </a:t>
                      </a:r>
                    </a:p>
                    <a:p>
                      <a:pPr marL="171450" marR="0" lvl="0" indent="-17145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lang="en-US" sz="800" dirty="0" smtClean="0"/>
                        <a:t>A simple model of chromosomes, genes and DNA in heredity, including the part played by Watson, Crick, Wilkins and Franklin in the development of the DNA model. (KS3) </a:t>
                      </a:r>
                    </a:p>
                    <a:p>
                      <a:pPr marL="171450" marR="0" lvl="0" indent="-17145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lang="en-US" sz="800" dirty="0" smtClean="0"/>
                        <a:t>The variation between species and between individuals of the same species means some organisms compete more successfully, which can drive natural selection. (KS3) </a:t>
                      </a:r>
                    </a:p>
                    <a:p>
                      <a:pPr marL="171450" marR="0" lvl="0" indent="-171450" algn="l" defTabSz="914400" rtl="0" eaLnBrk="1" fontAlgn="auto" latinLnBrk="0" hangingPunct="1">
                        <a:lnSpc>
                          <a:spcPct val="100000"/>
                        </a:lnSpc>
                        <a:spcBef>
                          <a:spcPts val="0"/>
                        </a:spcBef>
                        <a:spcAft>
                          <a:spcPts val="0"/>
                        </a:spcAft>
                        <a:buClrTx/>
                        <a:buSzTx/>
                        <a:buFont typeface="Wingdings" panose="05000000000000000000" pitchFamily="2" charset="2"/>
                        <a:buChar char="ü"/>
                        <a:tabLst/>
                        <a:defRPr/>
                      </a:pPr>
                      <a:r>
                        <a:rPr lang="en-US" sz="800" dirty="0" smtClean="0"/>
                        <a:t>Changes in the environment may leave individuals within a species, and some entire species, less well adapted to compete successfully and reproduce, which in turn may lead to extinction. (KS3) </a:t>
                      </a:r>
                      <a:endParaRPr lang="en-GB" sz="800" dirty="0"/>
                    </a:p>
                  </a:txBody>
                  <a:tcPr/>
                </a:tc>
                <a:extLst>
                  <a:ext uri="{0D108BD9-81ED-4DB2-BD59-A6C34878D82A}">
                    <a16:rowId xmlns:a16="http://schemas.microsoft.com/office/drawing/2014/main" val="887459378"/>
                  </a:ext>
                </a:extLst>
              </a:tr>
            </a:tbl>
          </a:graphicData>
        </a:graphic>
      </p:graphicFrame>
      <p:pic>
        <p:nvPicPr>
          <p:cNvPr id="10" name="Picture 9" descr="C:\Users\head\Desktop\st ants logo.JP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26136" y="111741"/>
            <a:ext cx="558800" cy="528339"/>
          </a:xfrm>
          <a:prstGeom prst="rect">
            <a:avLst/>
          </a:prstGeom>
          <a:noFill/>
          <a:ln>
            <a:noFill/>
          </a:ln>
          <a:extLst>
            <a:ext uri="{FAA26D3D-D897-4be2-8F04-BA451C77F1D7}">
              <ma14:placeholderFlag xmlns:lc="http://schemas.openxmlformats.org/drawingml/2006/lockedCanvas" xmlns:ma14="http://schemas.microsoft.com/office/mac/drawingml/2011/main" xmlns:w="http://schemas.openxmlformats.org/wordprocessingml/2006/main" xmlns:w10="urn:schemas-microsoft-com:office:word" xmlns:v="urn:schemas-microsoft-com:vml" xmlns:o="urn:schemas-microsoft-com:office:office" xmlns:mv="urn:schemas-microsoft-com:mac:vml" xmlns:mo="http://schemas.microsoft.com/office/mac/office/2008/main" xmlns="" xmlns:arto="http://schemas.microsoft.com/office/word/2006/arto" xmlns:pic="http://schemas.openxmlformats.org/drawingml/2006/picture" xmlns:wps="http://schemas.microsoft.com/office/word/2010/wordprocessingShape" xmlns:wne="http://schemas.microsoft.com/office/word/2006/wordml" xmlns:wpi="http://schemas.microsoft.com/office/word/2010/wordprocessingInk" xmlns:wpg="http://schemas.microsoft.com/office/word/2010/wordprocessingGroup" xmlns:w16se="http://schemas.microsoft.com/office/word/2015/wordml/symex" xmlns:w15="http://schemas.microsoft.com/office/word/2012/wordml" xmlns:w14="http://schemas.microsoft.com/office/word/2010/wordml" xmlns:wp="http://schemas.openxmlformats.org/drawingml/2006/wordprocessingDrawing" xmlns:wp14="http://schemas.microsoft.com/office/word/2010/wordprocessingDrawing" xmlns:m="http://schemas.openxmlformats.org/officeDocument/2006/math" xmlns:mc="http://schemas.openxmlformats.org/markup-compatibility/2006" xmlns:cx="http://schemas.microsoft.com/office/drawing/2014/chartex" xmlns:wpc="http://schemas.microsoft.com/office/word/2010/wordprocessingCanvas"/>
            </a:ext>
          </a:extLst>
        </p:spPr>
      </p:pic>
      <p:pic>
        <p:nvPicPr>
          <p:cNvPr id="11" name="Picture 10" descr="C:\Users\head\Desktop\st ants logo.JP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1295888" y="111740"/>
            <a:ext cx="558800" cy="528339"/>
          </a:xfrm>
          <a:prstGeom prst="rect">
            <a:avLst/>
          </a:prstGeom>
          <a:noFill/>
          <a:ln>
            <a:noFill/>
          </a:ln>
          <a:extLst>
            <a:ext uri="{FAA26D3D-D897-4be2-8F04-BA451C77F1D7}">
              <ma14:placeholderFlag xmlns:lc="http://schemas.openxmlformats.org/drawingml/2006/lockedCanvas" xmlns:ma14="http://schemas.microsoft.com/office/mac/drawingml/2011/main" xmlns:w="http://schemas.openxmlformats.org/wordprocessingml/2006/main" xmlns:w10="urn:schemas-microsoft-com:office:word" xmlns:v="urn:schemas-microsoft-com:vml" xmlns:o="urn:schemas-microsoft-com:office:office" xmlns:mv="urn:schemas-microsoft-com:mac:vml" xmlns:mo="http://schemas.microsoft.com/office/mac/office/2008/main" xmlns="" xmlns:arto="http://schemas.microsoft.com/office/word/2006/arto" xmlns:pic="http://schemas.openxmlformats.org/drawingml/2006/picture" xmlns:wps="http://schemas.microsoft.com/office/word/2010/wordprocessingShape" xmlns:wne="http://schemas.microsoft.com/office/word/2006/wordml" xmlns:wpi="http://schemas.microsoft.com/office/word/2010/wordprocessingInk" xmlns:wpg="http://schemas.microsoft.com/office/word/2010/wordprocessingGroup" xmlns:w16se="http://schemas.microsoft.com/office/word/2015/wordml/symex" xmlns:w15="http://schemas.microsoft.com/office/word/2012/wordml" xmlns:w14="http://schemas.microsoft.com/office/word/2010/wordml" xmlns:wp="http://schemas.openxmlformats.org/drawingml/2006/wordprocessingDrawing" xmlns:wp14="http://schemas.microsoft.com/office/word/2010/wordprocessingDrawing" xmlns:m="http://schemas.openxmlformats.org/officeDocument/2006/math" xmlns:mc="http://schemas.openxmlformats.org/markup-compatibility/2006" xmlns:cx="http://schemas.microsoft.com/office/drawing/2014/chartex" xmlns:wpc="http://schemas.microsoft.com/office/word/2010/wordprocessingCanvas"/>
            </a:ext>
          </a:extLst>
        </p:spPr>
      </p:pic>
      <p:pic>
        <p:nvPicPr>
          <p:cNvPr id="1026" name="Picture 2" descr="Evolution - Wikipedia"/>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899359" y="4907078"/>
            <a:ext cx="1964949" cy="148189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7065174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338</TotalTime>
  <Words>598</Words>
  <Application>Microsoft Office PowerPoint</Application>
  <PresentationFormat>Widescreen</PresentationFormat>
  <Paragraphs>37</Paragraphs>
  <Slides>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Arial</vt:lpstr>
      <vt:lpstr>Calibri</vt:lpstr>
      <vt:lpstr>Calibri Light</vt:lpstr>
      <vt:lpstr>Wingdings</vt:lpstr>
      <vt:lpstr>Office Theme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MCGOWAN, Heather</dc:creator>
  <cp:lastModifiedBy>Thomas, Suzanne</cp:lastModifiedBy>
  <cp:revision>15</cp:revision>
  <cp:lastPrinted>2022-03-01T14:49:17Z</cp:lastPrinted>
  <dcterms:created xsi:type="dcterms:W3CDTF">2022-03-01T14:43:05Z</dcterms:created>
  <dcterms:modified xsi:type="dcterms:W3CDTF">2024-01-31T15:25:26Z</dcterms:modified>
</cp:coreProperties>
</file>