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120" y="6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508695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722365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510329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2BF9977-5618-477D-AFE2-555611141A15}"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703579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2BF9977-5618-477D-AFE2-555611141A15}" type="datetimeFigureOut">
              <a:rPr lang="en-GB" smtClean="0"/>
              <a:t>31/01/2024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227167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2BF9977-5618-477D-AFE2-555611141A15}" type="datetimeFigureOut">
              <a:rPr lang="en-GB" smtClean="0"/>
              <a:t>31/01/2024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95937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BF9977-5618-477D-AFE2-555611141A15}" type="datetimeFigureOut">
              <a:rPr lang="en-GB" smtClean="0"/>
              <a:t>31/01/2024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852707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2BF9977-5618-477D-AFE2-555611141A15}"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34107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2BF9977-5618-477D-AFE2-555611141A15}"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205701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05768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30891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BF9977-5618-477D-AFE2-555611141A15}" type="datetimeFigureOut">
              <a:rPr lang="en-GB" smtClean="0"/>
              <a:t>31/01/2024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72DE94-6A08-4257-AF78-0A198F0605BD}" type="slidenum">
              <a:rPr lang="en-GB" smtClean="0"/>
              <a:t>‹#›</a:t>
            </a:fld>
            <a:endParaRPr lang="en-GB"/>
          </a:p>
        </p:txBody>
      </p:sp>
    </p:spTree>
    <p:extLst>
      <p:ext uri="{BB962C8B-B14F-4D97-AF65-F5344CB8AC3E}">
        <p14:creationId xmlns:p14="http://schemas.microsoft.com/office/powerpoint/2010/main" val="2337674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66799" y="166127"/>
            <a:ext cx="10143067" cy="448754"/>
          </a:xfrm>
        </p:spPr>
        <p:txBody>
          <a:bodyPr>
            <a:normAutofit/>
          </a:bodyPr>
          <a:lstStyle/>
          <a:p>
            <a:r>
              <a:rPr lang="en-US" dirty="0" smtClean="0"/>
              <a:t>My </a:t>
            </a:r>
            <a:r>
              <a:rPr lang="en-US" b="1" dirty="0" smtClean="0">
                <a:solidFill>
                  <a:srgbClr val="FF0000"/>
                </a:solidFill>
              </a:rPr>
              <a:t>K</a:t>
            </a:r>
            <a:r>
              <a:rPr lang="en-US" dirty="0" smtClean="0"/>
              <a:t>now </a:t>
            </a:r>
            <a:r>
              <a:rPr lang="en-US" b="1" dirty="0" smtClean="0">
                <a:solidFill>
                  <a:srgbClr val="FF0000"/>
                </a:solidFill>
              </a:rPr>
              <a:t>A</a:t>
            </a:r>
            <a:r>
              <a:rPr lang="en-US" dirty="0" smtClean="0"/>
              <a:t>nd </a:t>
            </a:r>
            <a:r>
              <a:rPr lang="en-US" b="1" dirty="0" smtClean="0">
                <a:solidFill>
                  <a:srgbClr val="FF0000"/>
                </a:solidFill>
              </a:rPr>
              <a:t>R</a:t>
            </a:r>
            <a:r>
              <a:rPr lang="en-US" dirty="0" smtClean="0"/>
              <a:t>emember </a:t>
            </a:r>
            <a:r>
              <a:rPr lang="en-US" b="1" dirty="0" smtClean="0">
                <a:solidFill>
                  <a:srgbClr val="FF0000"/>
                </a:solidFill>
              </a:rPr>
              <a:t>M</a:t>
            </a:r>
            <a:r>
              <a:rPr lang="en-US" dirty="0" smtClean="0"/>
              <a:t>ore card about </a:t>
            </a:r>
            <a:r>
              <a:rPr lang="en-US" b="1" dirty="0" smtClean="0"/>
              <a:t>Properties of Materials</a:t>
            </a:r>
            <a:endParaRPr lang="en-GB" b="1" dirty="0"/>
          </a:p>
        </p:txBody>
      </p:sp>
      <p:graphicFrame>
        <p:nvGraphicFramePr>
          <p:cNvPr id="5" name="Table 4"/>
          <p:cNvGraphicFramePr>
            <a:graphicFrameLocks noGrp="1"/>
          </p:cNvGraphicFramePr>
          <p:nvPr>
            <p:extLst>
              <p:ext uri="{D42A27DB-BD31-4B8C-83A1-F6EECF244321}">
                <p14:modId xmlns:p14="http://schemas.microsoft.com/office/powerpoint/2010/main" val="1555141983"/>
              </p:ext>
            </p:extLst>
          </p:nvPr>
        </p:nvGraphicFramePr>
        <p:xfrm>
          <a:off x="7034163" y="640079"/>
          <a:ext cx="5008372" cy="3452507"/>
        </p:xfrm>
        <a:graphic>
          <a:graphicData uri="http://schemas.openxmlformats.org/drawingml/2006/table">
            <a:tbl>
              <a:tblPr firstRow="1" bandRow="1">
                <a:tableStyleId>{93296810-A885-4BE3-A3E7-6D5BEEA58F35}</a:tableStyleId>
              </a:tblPr>
              <a:tblGrid>
                <a:gridCol w="1867137">
                  <a:extLst>
                    <a:ext uri="{9D8B030D-6E8A-4147-A177-3AD203B41FA5}">
                      <a16:colId xmlns:a16="http://schemas.microsoft.com/office/drawing/2014/main" val="1221820849"/>
                    </a:ext>
                  </a:extLst>
                </a:gridCol>
                <a:gridCol w="3141235">
                  <a:extLst>
                    <a:ext uri="{9D8B030D-6E8A-4147-A177-3AD203B41FA5}">
                      <a16:colId xmlns:a16="http://schemas.microsoft.com/office/drawing/2014/main" val="1774903410"/>
                    </a:ext>
                  </a:extLst>
                </a:gridCol>
              </a:tblGrid>
              <a:tr h="405861">
                <a:tc gridSpan="2">
                  <a:txBody>
                    <a:bodyPr/>
                    <a:lstStyle/>
                    <a:p>
                      <a:r>
                        <a:rPr lang="en-US" dirty="0" smtClean="0"/>
                        <a:t>Vocabulary</a:t>
                      </a:r>
                      <a:endParaRPr lang="en-GB" dirty="0"/>
                    </a:p>
                  </a:txBody>
                  <a:tcPr/>
                </a:tc>
                <a:tc hMerge="1">
                  <a:txBody>
                    <a:bodyPr/>
                    <a:lstStyle/>
                    <a:p>
                      <a:endParaRPr lang="en-GB" dirty="0"/>
                    </a:p>
                  </a:txBody>
                  <a:tcPr/>
                </a:tc>
                <a:extLst>
                  <a:ext uri="{0D108BD9-81ED-4DB2-BD59-A6C34878D82A}">
                    <a16:rowId xmlns:a16="http://schemas.microsoft.com/office/drawing/2014/main" val="3056610404"/>
                  </a:ext>
                </a:extLst>
              </a:tr>
              <a:tr h="574970">
                <a:tc>
                  <a:txBody>
                    <a:bodyPr/>
                    <a:lstStyle/>
                    <a:p>
                      <a:r>
                        <a:rPr lang="en-US" sz="1400" b="1" i="1" dirty="0" smtClean="0"/>
                        <a:t>Insulator</a:t>
                      </a:r>
                      <a:endParaRPr lang="en-GB" sz="1400" b="1" i="1" dirty="0"/>
                    </a:p>
                  </a:txBody>
                  <a:tcPr/>
                </a:tc>
                <a:tc>
                  <a:txBody>
                    <a:bodyPr/>
                    <a:lstStyle/>
                    <a:p>
                      <a:r>
                        <a:rPr lang="en-US" sz="1400" b="0" i="0" kern="1200" dirty="0" smtClean="0">
                          <a:solidFill>
                            <a:schemeClr val="dk1"/>
                          </a:solidFill>
                          <a:effectLst/>
                          <a:latin typeface="+mn-lt"/>
                          <a:ea typeface="+mn-ea"/>
                          <a:cs typeface="+mn-cs"/>
                        </a:rPr>
                        <a:t>a substance which does not readily allow the passage of heat or sound.</a:t>
                      </a:r>
                      <a:endParaRPr lang="en-GB" sz="1400" b="0" dirty="0"/>
                    </a:p>
                  </a:txBody>
                  <a:tcPr/>
                </a:tc>
                <a:extLst>
                  <a:ext uri="{0D108BD9-81ED-4DB2-BD59-A6C34878D82A}">
                    <a16:rowId xmlns:a16="http://schemas.microsoft.com/office/drawing/2014/main" val="4021418228"/>
                  </a:ext>
                </a:extLst>
              </a:tr>
              <a:tr h="1048476">
                <a:tc>
                  <a:txBody>
                    <a:bodyPr/>
                    <a:lstStyle/>
                    <a:p>
                      <a:r>
                        <a:rPr lang="en-US" sz="1400" b="1" i="1" dirty="0" smtClean="0"/>
                        <a:t>Conductor</a:t>
                      </a:r>
                      <a:endParaRPr lang="en-GB" sz="1400" b="1" i="1" dirty="0"/>
                    </a:p>
                  </a:txBody>
                  <a:tcPr/>
                </a:tc>
                <a:tc>
                  <a:txBody>
                    <a:bodyPr/>
                    <a:lstStyle/>
                    <a:p>
                      <a:r>
                        <a:rPr lang="en-US" sz="1400" b="0" i="0" kern="1200" dirty="0" smtClean="0">
                          <a:solidFill>
                            <a:schemeClr val="dk1"/>
                          </a:solidFill>
                          <a:effectLst/>
                          <a:latin typeface="+mn-lt"/>
                          <a:ea typeface="+mn-ea"/>
                          <a:cs typeface="+mn-cs"/>
                        </a:rPr>
                        <a:t>a material or device that conducts or transmits heat or electricity, especially when regarded in terms of its capacity to do this.</a:t>
                      </a:r>
                      <a:endParaRPr lang="en-GB" sz="1400" dirty="0"/>
                    </a:p>
                  </a:txBody>
                  <a:tcPr/>
                </a:tc>
                <a:extLst>
                  <a:ext uri="{0D108BD9-81ED-4DB2-BD59-A6C34878D82A}">
                    <a16:rowId xmlns:a16="http://schemas.microsoft.com/office/drawing/2014/main" val="746319983"/>
                  </a:ext>
                </a:extLst>
              </a:tr>
              <a:tr h="370923">
                <a:tc>
                  <a:txBody>
                    <a:bodyPr/>
                    <a:lstStyle/>
                    <a:p>
                      <a:r>
                        <a:rPr lang="en-US" sz="1400" b="1" i="1" dirty="0" smtClean="0"/>
                        <a:t>Soluble</a:t>
                      </a:r>
                      <a:endParaRPr lang="en-GB" sz="1400" b="1" i="1" dirty="0"/>
                    </a:p>
                  </a:txBody>
                  <a:tcPr/>
                </a:tc>
                <a:tc>
                  <a:txBody>
                    <a:bodyPr/>
                    <a:lstStyle/>
                    <a:p>
                      <a:r>
                        <a:rPr lang="en-US" sz="1400" b="0" i="0" kern="1200" dirty="0" smtClean="0">
                          <a:solidFill>
                            <a:schemeClr val="dk1"/>
                          </a:solidFill>
                          <a:effectLst/>
                          <a:latin typeface="+mn-lt"/>
                          <a:ea typeface="+mn-ea"/>
                          <a:cs typeface="+mn-cs"/>
                        </a:rPr>
                        <a:t>able to be dissolved, especially in water.</a:t>
                      </a:r>
                      <a:endParaRPr lang="en-GB" sz="1400" b="0" dirty="0"/>
                    </a:p>
                  </a:txBody>
                  <a:tcPr/>
                </a:tc>
                <a:extLst>
                  <a:ext uri="{0D108BD9-81ED-4DB2-BD59-A6C34878D82A}">
                    <a16:rowId xmlns:a16="http://schemas.microsoft.com/office/drawing/2014/main" val="4070807186"/>
                  </a:ext>
                </a:extLst>
              </a:tr>
              <a:tr h="350759">
                <a:tc>
                  <a:txBody>
                    <a:bodyPr/>
                    <a:lstStyle/>
                    <a:p>
                      <a:r>
                        <a:rPr lang="en-US" sz="1400" b="1" i="1" dirty="0" smtClean="0"/>
                        <a:t>Insoluble</a:t>
                      </a:r>
                      <a:endParaRPr lang="en-GB" sz="1400" b="1" i="1" dirty="0"/>
                    </a:p>
                  </a:txBody>
                  <a:tcPr/>
                </a:tc>
                <a:tc>
                  <a:txBody>
                    <a:bodyPr/>
                    <a:lstStyle/>
                    <a:p>
                      <a:r>
                        <a:rPr lang="en-GB" sz="1400" b="0" i="0" kern="1200" dirty="0" smtClean="0">
                          <a:solidFill>
                            <a:schemeClr val="dk1"/>
                          </a:solidFill>
                          <a:effectLst/>
                          <a:latin typeface="+mn-lt"/>
                          <a:ea typeface="+mn-ea"/>
                          <a:cs typeface="+mn-cs"/>
                        </a:rPr>
                        <a:t>incapable of being dissolved.</a:t>
                      </a:r>
                      <a:endParaRPr lang="en-GB" sz="1400" b="0" dirty="0"/>
                    </a:p>
                  </a:txBody>
                  <a:tcPr/>
                </a:tc>
                <a:extLst>
                  <a:ext uri="{0D108BD9-81ED-4DB2-BD59-A6C34878D82A}">
                    <a16:rowId xmlns:a16="http://schemas.microsoft.com/office/drawing/2014/main" val="3399838980"/>
                  </a:ext>
                </a:extLst>
              </a:tr>
              <a:tr h="350759">
                <a:tc>
                  <a:txBody>
                    <a:bodyPr/>
                    <a:lstStyle/>
                    <a:p>
                      <a:r>
                        <a:rPr lang="en-US" sz="1400" b="1" i="1" dirty="0" smtClean="0"/>
                        <a:t>Reversible</a:t>
                      </a:r>
                      <a:endParaRPr lang="en-GB" sz="1400" b="1" i="1" dirty="0"/>
                    </a:p>
                  </a:txBody>
                  <a:tcPr/>
                </a:tc>
                <a:tc>
                  <a:txBody>
                    <a:bodyPr/>
                    <a:lstStyle/>
                    <a:p>
                      <a:r>
                        <a:rPr lang="en-US" sz="1400" b="0" i="0" kern="1200" dirty="0" smtClean="0">
                          <a:solidFill>
                            <a:schemeClr val="dk1"/>
                          </a:solidFill>
                          <a:effectLst/>
                          <a:latin typeface="+mn-lt"/>
                          <a:ea typeface="+mn-ea"/>
                          <a:cs typeface="+mn-cs"/>
                        </a:rPr>
                        <a:t>able to be turned the other way round.</a:t>
                      </a:r>
                      <a:endParaRPr lang="en-GB" sz="1400" b="0" dirty="0"/>
                    </a:p>
                  </a:txBody>
                  <a:tcPr/>
                </a:tc>
                <a:extLst>
                  <a:ext uri="{0D108BD9-81ED-4DB2-BD59-A6C34878D82A}">
                    <a16:rowId xmlns:a16="http://schemas.microsoft.com/office/drawing/2014/main" val="3421993957"/>
                  </a:ext>
                </a:extLst>
              </a:tr>
              <a:tr h="350759">
                <a:tc>
                  <a:txBody>
                    <a:bodyPr/>
                    <a:lstStyle/>
                    <a:p>
                      <a:r>
                        <a:rPr lang="en-US" sz="1400" b="1" i="1" dirty="0" smtClean="0"/>
                        <a:t>Irreversible</a:t>
                      </a:r>
                      <a:r>
                        <a:rPr lang="en-US" sz="1400" b="1" i="1" baseline="0" dirty="0" smtClean="0"/>
                        <a:t> </a:t>
                      </a:r>
                      <a:endParaRPr lang="en-GB" sz="1400" b="1" i="1" dirty="0"/>
                    </a:p>
                  </a:txBody>
                  <a:tcPr/>
                </a:tc>
                <a:tc>
                  <a:txBody>
                    <a:bodyPr/>
                    <a:lstStyle/>
                    <a:p>
                      <a:r>
                        <a:rPr lang="en-US" sz="1400" b="0" i="0" kern="1200" dirty="0" smtClean="0">
                          <a:solidFill>
                            <a:schemeClr val="dk1"/>
                          </a:solidFill>
                          <a:effectLst/>
                          <a:latin typeface="+mn-lt"/>
                          <a:ea typeface="+mn-ea"/>
                          <a:cs typeface="+mn-cs"/>
                        </a:rPr>
                        <a:t>not able to be undone or altered.</a:t>
                      </a:r>
                      <a:endParaRPr lang="en-GB" sz="1400" b="0" dirty="0"/>
                    </a:p>
                  </a:txBody>
                  <a:tcPr/>
                </a:tc>
                <a:extLst>
                  <a:ext uri="{0D108BD9-81ED-4DB2-BD59-A6C34878D82A}">
                    <a16:rowId xmlns:a16="http://schemas.microsoft.com/office/drawing/2014/main" val="95865811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229885689"/>
              </p:ext>
            </p:extLst>
          </p:nvPr>
        </p:nvGraphicFramePr>
        <p:xfrm>
          <a:off x="172608" y="614881"/>
          <a:ext cx="6770624" cy="3477706"/>
        </p:xfrm>
        <a:graphic>
          <a:graphicData uri="http://schemas.openxmlformats.org/drawingml/2006/table">
            <a:tbl>
              <a:tblPr firstRow="1" bandRow="1">
                <a:tableStyleId>{00A15C55-8517-42AA-B614-E9B94910E393}</a:tableStyleId>
              </a:tblPr>
              <a:tblGrid>
                <a:gridCol w="6770624">
                  <a:extLst>
                    <a:ext uri="{9D8B030D-6E8A-4147-A177-3AD203B41FA5}">
                      <a16:colId xmlns:a16="http://schemas.microsoft.com/office/drawing/2014/main" val="3420472960"/>
                    </a:ext>
                  </a:extLst>
                </a:gridCol>
              </a:tblGrid>
              <a:tr h="278107">
                <a:tc>
                  <a:txBody>
                    <a:bodyPr/>
                    <a:lstStyle/>
                    <a:p>
                      <a:r>
                        <a:rPr lang="en-US" sz="1600" dirty="0" smtClean="0"/>
                        <a:t>Key facts to remember</a:t>
                      </a:r>
                      <a:endParaRPr lang="en-GB" sz="1600" dirty="0"/>
                    </a:p>
                  </a:txBody>
                  <a:tcPr/>
                </a:tc>
                <a:extLst>
                  <a:ext uri="{0D108BD9-81ED-4DB2-BD59-A6C34878D82A}">
                    <a16:rowId xmlns:a16="http://schemas.microsoft.com/office/drawing/2014/main" val="853217318"/>
                  </a:ext>
                </a:extLst>
              </a:tr>
              <a:tr h="5309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kern="1200" dirty="0" smtClean="0">
                          <a:solidFill>
                            <a:schemeClr val="dk1"/>
                          </a:solidFill>
                          <a:effectLst/>
                          <a:latin typeface="+mn-lt"/>
                          <a:ea typeface="+mn-ea"/>
                          <a:cs typeface="+mn-cs"/>
                        </a:rPr>
                        <a:t>1. Materials have different uses depending on their properties and state (liquid, solid, gas). </a:t>
                      </a:r>
                    </a:p>
                  </a:txBody>
                  <a:tcPr/>
                </a:tc>
                <a:extLst>
                  <a:ext uri="{0D108BD9-81ED-4DB2-BD59-A6C34878D82A}">
                    <a16:rowId xmlns:a16="http://schemas.microsoft.com/office/drawing/2014/main" val="229329837"/>
                  </a:ext>
                </a:extLst>
              </a:tr>
              <a:tr h="530932">
                <a:tc>
                  <a:txBody>
                    <a:bodyPr/>
                    <a:lstStyle/>
                    <a:p>
                      <a:pPr lvl="0"/>
                      <a:r>
                        <a:rPr lang="en-GB" sz="1600" b="0" kern="1200" dirty="0" smtClean="0">
                          <a:solidFill>
                            <a:schemeClr val="dk1"/>
                          </a:solidFill>
                          <a:effectLst/>
                          <a:latin typeface="+mn-lt"/>
                          <a:ea typeface="+mn-ea"/>
                          <a:cs typeface="+mn-cs"/>
                        </a:rPr>
                        <a:t>2.</a:t>
                      </a:r>
                      <a:r>
                        <a:rPr lang="en-GB" sz="1600" b="0" kern="1200" baseline="0" dirty="0" smtClean="0">
                          <a:solidFill>
                            <a:schemeClr val="dk1"/>
                          </a:solidFill>
                          <a:effectLst/>
                          <a:latin typeface="+mn-lt"/>
                          <a:ea typeface="+mn-ea"/>
                          <a:cs typeface="+mn-cs"/>
                        </a:rPr>
                        <a:t> </a:t>
                      </a:r>
                      <a:r>
                        <a:rPr lang="en-GB" sz="1600" b="0" kern="1200" dirty="0" smtClean="0">
                          <a:solidFill>
                            <a:schemeClr val="dk1"/>
                          </a:solidFill>
                          <a:effectLst/>
                          <a:latin typeface="+mn-lt"/>
                          <a:ea typeface="+mn-ea"/>
                          <a:cs typeface="+mn-cs"/>
                        </a:rPr>
                        <a:t>Properties include hardness, transparency, electrical and thermal conductivity and attraction to magnets. </a:t>
                      </a:r>
                    </a:p>
                  </a:txBody>
                  <a:tcPr/>
                </a:tc>
                <a:extLst>
                  <a:ext uri="{0D108BD9-81ED-4DB2-BD59-A6C34878D82A}">
                    <a16:rowId xmlns:a16="http://schemas.microsoft.com/office/drawing/2014/main" val="3633673693"/>
                  </a:ext>
                </a:extLst>
              </a:tr>
              <a:tr h="5309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kern="1200" dirty="0" smtClean="0">
                          <a:solidFill>
                            <a:schemeClr val="dk1"/>
                          </a:solidFill>
                          <a:effectLst/>
                          <a:latin typeface="+mn-lt"/>
                          <a:ea typeface="+mn-ea"/>
                          <a:cs typeface="+mn-cs"/>
                        </a:rPr>
                        <a:t>3. Some materials will dissolve in a liquid and form a solution while others are insoluble and form sediment. </a:t>
                      </a:r>
                    </a:p>
                  </a:txBody>
                  <a:tcPr/>
                </a:tc>
                <a:extLst>
                  <a:ext uri="{0D108BD9-81ED-4DB2-BD59-A6C34878D82A}">
                    <a16:rowId xmlns:a16="http://schemas.microsoft.com/office/drawing/2014/main" val="680657377"/>
                  </a:ext>
                </a:extLst>
              </a:tr>
              <a:tr h="338266">
                <a:tc>
                  <a:txBody>
                    <a:bodyPr/>
                    <a:lstStyle/>
                    <a:p>
                      <a:pPr lvl="0"/>
                      <a:r>
                        <a:rPr lang="en-GB" sz="1600" b="0" kern="1200" dirty="0" smtClean="0">
                          <a:solidFill>
                            <a:schemeClr val="dk1"/>
                          </a:solidFill>
                          <a:effectLst/>
                          <a:latin typeface="+mn-lt"/>
                          <a:ea typeface="+mn-ea"/>
                          <a:cs typeface="+mn-cs"/>
                        </a:rPr>
                        <a:t>4. Mixtures can be separated by filtering, sieving and evaporation. </a:t>
                      </a:r>
                      <a:endParaRPr lang="en-GB" sz="1600" b="0" kern="1200" dirty="0">
                        <a:solidFill>
                          <a:schemeClr val="dk1"/>
                        </a:solidFill>
                        <a:effectLst/>
                        <a:latin typeface="+mn-lt"/>
                        <a:ea typeface="+mn-ea"/>
                        <a:cs typeface="+mn-cs"/>
                      </a:endParaRPr>
                    </a:p>
                  </a:txBody>
                  <a:tcPr/>
                </a:tc>
                <a:extLst>
                  <a:ext uri="{0D108BD9-81ED-4DB2-BD59-A6C34878D82A}">
                    <a16:rowId xmlns:a16="http://schemas.microsoft.com/office/drawing/2014/main" val="75850284"/>
                  </a:ext>
                </a:extLst>
              </a:tr>
              <a:tr h="33826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kern="1200" dirty="0" smtClean="0">
                          <a:solidFill>
                            <a:schemeClr val="dk1"/>
                          </a:solidFill>
                          <a:effectLst/>
                          <a:latin typeface="+mn-lt"/>
                          <a:ea typeface="+mn-ea"/>
                          <a:cs typeface="+mn-cs"/>
                        </a:rPr>
                        <a:t>5. Some changes to materials such as dissolving, mixing and changes of state are reversible, but some changes such as burning wood, rusting and mixing vinegar with bicarbonate of soda result in the formation of new materials and these are not reversible.</a:t>
                      </a:r>
                    </a:p>
                  </a:txBody>
                  <a:tcPr/>
                </a:tc>
                <a:extLst>
                  <a:ext uri="{0D108BD9-81ED-4DB2-BD59-A6C34878D82A}">
                    <a16:rowId xmlns:a16="http://schemas.microsoft.com/office/drawing/2014/main" val="5918655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025936555"/>
              </p:ext>
            </p:extLst>
          </p:nvPr>
        </p:nvGraphicFramePr>
        <p:xfrm>
          <a:off x="172608" y="4154831"/>
          <a:ext cx="3472688" cy="2605182"/>
        </p:xfrm>
        <a:graphic>
          <a:graphicData uri="http://schemas.openxmlformats.org/drawingml/2006/table">
            <a:tbl>
              <a:tblPr firstRow="1" bandRow="1">
                <a:tableStyleId>{5C22544A-7EE6-4342-B048-85BDC9FD1C3A}</a:tableStyleId>
              </a:tblPr>
              <a:tblGrid>
                <a:gridCol w="3472688">
                  <a:extLst>
                    <a:ext uri="{9D8B030D-6E8A-4147-A177-3AD203B41FA5}">
                      <a16:colId xmlns:a16="http://schemas.microsoft.com/office/drawing/2014/main" val="4235706945"/>
                    </a:ext>
                  </a:extLst>
                </a:gridCol>
              </a:tblGrid>
              <a:tr h="402569">
                <a:tc>
                  <a:txBody>
                    <a:bodyPr/>
                    <a:lstStyle/>
                    <a:p>
                      <a:r>
                        <a:rPr lang="en-US" dirty="0" smtClean="0"/>
                        <a:t>Working Scientifically</a:t>
                      </a:r>
                      <a:r>
                        <a:rPr lang="en-US" baseline="0" dirty="0" smtClean="0"/>
                        <a:t> </a:t>
                      </a:r>
                      <a:endParaRPr lang="en-GB" dirty="0"/>
                    </a:p>
                  </a:txBody>
                  <a:tcPr/>
                </a:tc>
                <a:extLst>
                  <a:ext uri="{0D108BD9-81ED-4DB2-BD59-A6C34878D82A}">
                    <a16:rowId xmlns:a16="http://schemas.microsoft.com/office/drawing/2014/main" val="787110968"/>
                  </a:ext>
                </a:extLst>
              </a:tr>
              <a:tr h="2202613">
                <a:tc>
                  <a:txBody>
                    <a:bodyPr/>
                    <a:lstStyle/>
                    <a:p>
                      <a:pPr marL="285750" indent="-285750">
                        <a:buFont typeface="Wingdings" panose="05000000000000000000" pitchFamily="2" charset="2"/>
                        <a:buChar char="q"/>
                      </a:pPr>
                      <a:r>
                        <a:rPr lang="en-US" sz="1500" dirty="0" smtClean="0"/>
                        <a:t>planning different types of scientific enquiries to answer questions, including recognising and controlling variables where necessary.</a:t>
                      </a:r>
                    </a:p>
                    <a:p>
                      <a:pPr marL="285750" indent="-285750">
                        <a:buFont typeface="Wingdings" panose="05000000000000000000" pitchFamily="2" charset="2"/>
                        <a:buChar char="q"/>
                      </a:pPr>
                      <a:endParaRPr lang="en-US" sz="1500" dirty="0" smtClean="0"/>
                    </a:p>
                    <a:p>
                      <a:pPr marL="285750" indent="-285750">
                        <a:buFont typeface="Wingdings" panose="05000000000000000000" pitchFamily="2" charset="2"/>
                        <a:buChar char="q"/>
                      </a:pPr>
                      <a:r>
                        <a:rPr lang="en-US" sz="1500" dirty="0" smtClean="0"/>
                        <a:t>using test results to make predictions to set up further comparative and fair tests.</a:t>
                      </a:r>
                      <a:endParaRPr lang="en-GB" sz="1500" dirty="0"/>
                    </a:p>
                  </a:txBody>
                  <a:tcPr/>
                </a:tc>
                <a:extLst>
                  <a:ext uri="{0D108BD9-81ED-4DB2-BD59-A6C34878D82A}">
                    <a16:rowId xmlns:a16="http://schemas.microsoft.com/office/drawing/2014/main" val="3760848322"/>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09657402"/>
              </p:ext>
            </p:extLst>
          </p:nvPr>
        </p:nvGraphicFramePr>
        <p:xfrm>
          <a:off x="3802324" y="4129902"/>
          <a:ext cx="2610351" cy="2630110"/>
        </p:xfrm>
        <a:graphic>
          <a:graphicData uri="http://schemas.openxmlformats.org/drawingml/2006/table">
            <a:tbl>
              <a:tblPr firstRow="1" bandRow="1">
                <a:tableStyleId>{F5AB1C69-6EDB-4FF4-983F-18BD219EF322}</a:tableStyleId>
              </a:tblPr>
              <a:tblGrid>
                <a:gridCol w="2610351">
                  <a:extLst>
                    <a:ext uri="{9D8B030D-6E8A-4147-A177-3AD203B41FA5}">
                      <a16:colId xmlns:a16="http://schemas.microsoft.com/office/drawing/2014/main" val="1164191011"/>
                    </a:ext>
                  </a:extLst>
                </a:gridCol>
              </a:tblGrid>
              <a:tr h="387810">
                <a:tc>
                  <a:txBody>
                    <a:bodyPr/>
                    <a:lstStyle/>
                    <a:p>
                      <a:r>
                        <a:rPr lang="en-US" dirty="0" smtClean="0"/>
                        <a:t>Diagram of…</a:t>
                      </a:r>
                      <a:endParaRPr lang="en-GB" dirty="0"/>
                    </a:p>
                  </a:txBody>
                  <a:tcPr/>
                </a:tc>
                <a:extLst>
                  <a:ext uri="{0D108BD9-81ED-4DB2-BD59-A6C34878D82A}">
                    <a16:rowId xmlns:a16="http://schemas.microsoft.com/office/drawing/2014/main" val="401166224"/>
                  </a:ext>
                </a:extLst>
              </a:tr>
              <a:tr h="2242300">
                <a:tc>
                  <a:txBody>
                    <a:bodyPr/>
                    <a:lstStyle/>
                    <a:p>
                      <a:endParaRPr lang="en-GB" dirty="0"/>
                    </a:p>
                  </a:txBody>
                  <a:tcPr/>
                </a:tc>
                <a:extLst>
                  <a:ext uri="{0D108BD9-81ED-4DB2-BD59-A6C34878D82A}">
                    <a16:rowId xmlns:a16="http://schemas.microsoft.com/office/drawing/2014/main" val="315944424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047386248"/>
              </p:ext>
            </p:extLst>
          </p:nvPr>
        </p:nvGraphicFramePr>
        <p:xfrm>
          <a:off x="6554564" y="4142366"/>
          <a:ext cx="5487971" cy="2668275"/>
        </p:xfrm>
        <a:graphic>
          <a:graphicData uri="http://schemas.openxmlformats.org/drawingml/2006/table">
            <a:tbl>
              <a:tblPr firstRow="1" bandRow="1">
                <a:tableStyleId>{21E4AEA4-8DFA-4A89-87EB-49C32662AFE0}</a:tableStyleId>
              </a:tblPr>
              <a:tblGrid>
                <a:gridCol w="3819868">
                  <a:extLst>
                    <a:ext uri="{9D8B030D-6E8A-4147-A177-3AD203B41FA5}">
                      <a16:colId xmlns:a16="http://schemas.microsoft.com/office/drawing/2014/main" val="646389258"/>
                    </a:ext>
                  </a:extLst>
                </a:gridCol>
                <a:gridCol w="1668103">
                  <a:extLst>
                    <a:ext uri="{9D8B030D-6E8A-4147-A177-3AD203B41FA5}">
                      <a16:colId xmlns:a16="http://schemas.microsoft.com/office/drawing/2014/main" val="2085013711"/>
                    </a:ext>
                  </a:extLst>
                </a:gridCol>
              </a:tblGrid>
              <a:tr h="382275">
                <a:tc>
                  <a:txBody>
                    <a:bodyPr/>
                    <a:lstStyle/>
                    <a:p>
                      <a:r>
                        <a:rPr lang="en-US" sz="1600" dirty="0" smtClean="0"/>
                        <a:t>Prior Learning…</a:t>
                      </a:r>
                      <a:endParaRPr lang="en-GB" sz="1600" dirty="0"/>
                    </a:p>
                  </a:txBody>
                  <a:tcPr/>
                </a:tc>
                <a:tc>
                  <a:txBody>
                    <a:bodyPr/>
                    <a:lstStyle/>
                    <a:p>
                      <a:r>
                        <a:rPr lang="en-US" sz="1600" dirty="0" smtClean="0"/>
                        <a:t>Future Learning…</a:t>
                      </a:r>
                      <a:endParaRPr lang="en-GB" sz="1600" dirty="0"/>
                    </a:p>
                  </a:txBody>
                  <a:tcPr/>
                </a:tc>
                <a:extLst>
                  <a:ext uri="{0D108BD9-81ED-4DB2-BD59-A6C34878D82A}">
                    <a16:rowId xmlns:a16="http://schemas.microsoft.com/office/drawing/2014/main" val="3716169352"/>
                  </a:ext>
                </a:extLst>
              </a:tr>
              <a:tr h="2247835">
                <a:tc>
                  <a:txBody>
                    <a:bodyPr/>
                    <a:lstStyle/>
                    <a:p>
                      <a:pPr marL="285750" indent="-285750">
                        <a:buFont typeface="Wingdings" panose="05000000000000000000" pitchFamily="2" charset="2"/>
                        <a:buChar char="ü"/>
                      </a:pPr>
                      <a:r>
                        <a:rPr lang="en-US" sz="900" dirty="0" smtClean="0"/>
                        <a:t>Identify and compare the suitability of a variety of everyday materials. (Y2 - Uses of everyday materials) </a:t>
                      </a:r>
                    </a:p>
                    <a:p>
                      <a:pPr marL="285750" indent="-285750">
                        <a:buFont typeface="Wingdings" panose="05000000000000000000" pitchFamily="2" charset="2"/>
                        <a:buChar char="ü"/>
                      </a:pPr>
                      <a:r>
                        <a:rPr lang="en-US" sz="900" dirty="0" smtClean="0"/>
                        <a:t>Find out how the shapes of solid objects made from some materials can be changed. (Y2 - Uses of everyday materials) </a:t>
                      </a:r>
                    </a:p>
                    <a:p>
                      <a:pPr marL="285750" indent="-285750">
                        <a:buFont typeface="Wingdings" panose="05000000000000000000" pitchFamily="2" charset="2"/>
                        <a:buChar char="ü"/>
                      </a:pPr>
                      <a:r>
                        <a:rPr lang="en-US" sz="900" dirty="0" smtClean="0"/>
                        <a:t>Compare and group together a variety of everyday materials.(Y3 - Forces and magnets) </a:t>
                      </a:r>
                    </a:p>
                    <a:p>
                      <a:pPr marL="285750" indent="-285750">
                        <a:buFont typeface="Wingdings" panose="05000000000000000000" pitchFamily="2" charset="2"/>
                        <a:buChar char="ü"/>
                      </a:pPr>
                      <a:r>
                        <a:rPr lang="en-US" sz="900" dirty="0" smtClean="0"/>
                        <a:t>Compare and group materials together, according to whether they are solids, liquids or gases. (Y4 - States of matter) </a:t>
                      </a:r>
                    </a:p>
                    <a:p>
                      <a:pPr marL="285750" indent="-285750">
                        <a:buFont typeface="Wingdings" panose="05000000000000000000" pitchFamily="2" charset="2"/>
                        <a:buChar char="ü"/>
                      </a:pPr>
                      <a:r>
                        <a:rPr lang="en-US" sz="900" dirty="0" smtClean="0"/>
                        <a:t>Observe that some materials change state when they are heated or cooled, and measure or research the temperature at which this happens in degrees Celsius (°C). (Y4 - States of matter) </a:t>
                      </a:r>
                    </a:p>
                    <a:p>
                      <a:pPr marL="285750" indent="-285750">
                        <a:buFont typeface="Wingdings" panose="05000000000000000000" pitchFamily="2" charset="2"/>
                        <a:buChar char="ü"/>
                      </a:pPr>
                      <a:r>
                        <a:rPr lang="en-US" sz="900" dirty="0" smtClean="0"/>
                        <a:t>Identify the part played by evaporation and condensation in the water cycle and associate the rate of evaporation with temperature. (Y4 - States of matter) </a:t>
                      </a:r>
                      <a:endParaRPr lang="en-US" sz="900" b="1" i="0" baseline="0" dirty="0" smtClean="0"/>
                    </a:p>
                  </a:txBody>
                  <a:tcPr/>
                </a:tc>
                <a:tc>
                  <a:txBody>
                    <a:bodyPr/>
                    <a:lstStyle/>
                    <a:p>
                      <a:pPr marL="171450" indent="-171450">
                        <a:buFont typeface="Wingdings" panose="05000000000000000000" pitchFamily="2" charset="2"/>
                        <a:buChar char="ü"/>
                      </a:pPr>
                      <a:r>
                        <a:rPr lang="en-US" sz="900" dirty="0" smtClean="0"/>
                        <a:t>Chemical reactions as the rearrangement of atoms. (KS3) </a:t>
                      </a:r>
                    </a:p>
                    <a:p>
                      <a:pPr marL="171450" indent="-171450">
                        <a:buFont typeface="Wingdings" panose="05000000000000000000" pitchFamily="2" charset="2"/>
                        <a:buChar char="ü"/>
                      </a:pPr>
                      <a:r>
                        <a:rPr lang="en-US" sz="900" dirty="0" smtClean="0"/>
                        <a:t>Representing chemical reactions using formulae and using equations. (KS3) </a:t>
                      </a:r>
                    </a:p>
                    <a:p>
                      <a:pPr marL="171450" indent="-171450">
                        <a:buFont typeface="Wingdings" panose="05000000000000000000" pitchFamily="2" charset="2"/>
                        <a:buChar char="ü"/>
                      </a:pPr>
                      <a:r>
                        <a:rPr lang="en-US" sz="900" dirty="0" smtClean="0"/>
                        <a:t>Combustion, thermal decomposition, oxidation and displacement reactions. (KS3) </a:t>
                      </a:r>
                    </a:p>
                    <a:p>
                      <a:pPr marL="171450" indent="-171450">
                        <a:buFont typeface="Wingdings" panose="05000000000000000000" pitchFamily="2" charset="2"/>
                        <a:buChar char="ü"/>
                      </a:pPr>
                      <a:r>
                        <a:rPr lang="en-US" sz="900" dirty="0" smtClean="0"/>
                        <a:t>Defining acids and alkalis in terms of </a:t>
                      </a:r>
                      <a:r>
                        <a:rPr lang="en-US" sz="900" dirty="0" err="1" smtClean="0"/>
                        <a:t>neutralisation</a:t>
                      </a:r>
                      <a:r>
                        <a:rPr lang="en-US" sz="900" dirty="0" smtClean="0"/>
                        <a:t> reactions. (KS3) </a:t>
                      </a:r>
                    </a:p>
                    <a:p>
                      <a:pPr marL="171450" indent="-171450">
                        <a:buFont typeface="Wingdings" panose="05000000000000000000" pitchFamily="2" charset="2"/>
                        <a:buChar char="ü"/>
                      </a:pPr>
                      <a:r>
                        <a:rPr lang="en-US" sz="900" dirty="0" smtClean="0"/>
                        <a:t>The pH scale for measuring acidity/alkalinity; and indicators. (KS3)</a:t>
                      </a:r>
                      <a:endParaRPr lang="en-GB" sz="900" i="0" dirty="0"/>
                    </a:p>
                  </a:txBody>
                  <a:tcPr/>
                </a:tc>
                <a:extLst>
                  <a:ext uri="{0D108BD9-81ED-4DB2-BD59-A6C34878D82A}">
                    <a16:rowId xmlns:a16="http://schemas.microsoft.com/office/drawing/2014/main" val="887459378"/>
                  </a:ext>
                </a:extLst>
              </a:tr>
            </a:tbl>
          </a:graphicData>
        </a:graphic>
      </p:graphicFrame>
      <p:pic>
        <p:nvPicPr>
          <p:cNvPr id="10" name="Picture 9" descr="C:\Users\head\Desktop\st ants logo.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6136" y="111741"/>
            <a:ext cx="558800" cy="528339"/>
          </a:xfrm>
          <a:prstGeom prst="rect">
            <a:avLst/>
          </a:prstGeom>
          <a:noFill/>
          <a:ln>
            <a:noFill/>
          </a:ln>
          <a:extLst>
            <a:ext uri="{FAA26D3D-D897-4be2-8F04-BA451C77F1D7}">
              <ma14:placeholder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arto="http://schemas.microsoft.com/office/word/2006/arto"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cx="http://schemas.microsoft.com/office/drawing/2014/chartex" xmlns:wpc="http://schemas.microsoft.com/office/word/2010/wordprocessingCanvas"/>
            </a:ext>
          </a:extLst>
        </p:spPr>
      </p:pic>
      <p:pic>
        <p:nvPicPr>
          <p:cNvPr id="11" name="Picture 10" descr="C:\Users\head\Desktop\st ants logo.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95888" y="111740"/>
            <a:ext cx="558800" cy="528339"/>
          </a:xfrm>
          <a:prstGeom prst="rect">
            <a:avLst/>
          </a:prstGeom>
          <a:noFill/>
          <a:ln>
            <a:noFill/>
          </a:ln>
          <a:extLst>
            <a:ext uri="{FAA26D3D-D897-4be2-8F04-BA451C77F1D7}">
              <ma14:placeholder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arto="http://schemas.microsoft.com/office/word/2006/arto"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cx="http://schemas.microsoft.com/office/drawing/2014/chartex" xmlns:wpc="http://schemas.microsoft.com/office/word/2010/wordprocessingCanvas"/>
            </a:ext>
          </a:extLst>
        </p:spPr>
      </p:pic>
      <p:pic>
        <p:nvPicPr>
          <p:cNvPr id="2" name="Picture 1"/>
          <p:cNvPicPr>
            <a:picLocks noChangeAspect="1"/>
          </p:cNvPicPr>
          <p:nvPr/>
        </p:nvPicPr>
        <p:blipFill>
          <a:blip r:embed="rId3"/>
          <a:stretch>
            <a:fillRect/>
          </a:stretch>
        </p:blipFill>
        <p:spPr>
          <a:xfrm>
            <a:off x="3944213" y="4738328"/>
            <a:ext cx="2247485" cy="1401215"/>
          </a:xfrm>
          <a:prstGeom prst="rect">
            <a:avLst/>
          </a:prstGeom>
        </p:spPr>
      </p:pic>
    </p:spTree>
    <p:extLst>
      <p:ext uri="{BB962C8B-B14F-4D97-AF65-F5344CB8AC3E}">
        <p14:creationId xmlns:p14="http://schemas.microsoft.com/office/powerpoint/2010/main" val="18706517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382</TotalTime>
  <Words>461</Words>
  <Application>Microsoft Office PowerPoint</Application>
  <PresentationFormat>Widescreen</PresentationFormat>
  <Paragraphs>38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MCGOWAN, Heather</dc:creator>
  <cp:lastModifiedBy>Thomas, Suzanne</cp:lastModifiedBy>
  <cp:revision>29</cp:revision>
  <cp:lastPrinted>2022-07-07T10:27:42Z</cp:lastPrinted>
  <dcterms:created xsi:type="dcterms:W3CDTF">2022-03-01T14:43:05Z</dcterms:created>
  <dcterms:modified xsi:type="dcterms:W3CDTF">2024-01-31T15:15:09Z</dcterms:modified>
</cp:coreProperties>
</file>