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9263" cy="99298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hmo1xNntSssFFtK6b5mMhG48xn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1D8F4BC-9E64-4E5E-A0B6-53A5C6F7C0AA}">
  <a:tblStyle styleId="{11D8F4BC-9E64-4E5E-A0B6-53A5C6F7C0A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AAC69BD-778D-4765-9C4F-33401A173B81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tcBdr/>
        <a:fill>
          <a:solidFill>
            <a:srgbClr val="FFE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E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5B03324-F55F-495B-BE43-D9948923E0AA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7CE463B-197C-4850-9754-8D1C830913A3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/>
      <a:tcStyle>
        <a:tcBdr/>
        <a:fill>
          <a:solidFill>
            <a:srgbClr val="E0E0E0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0E0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5021E37-AC54-4520-9844-FE415155F55F}" styleName="Table_4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/>
      <a:tcStyle>
        <a:tcBdr/>
        <a:fill>
          <a:solidFill>
            <a:srgbClr val="F8D6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8D6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425" y="744725"/>
            <a:ext cx="4533050" cy="3723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safe=active&amp;sca_esv=565338080&amp;rlz=1C1GCCU_en-GB&amp;q=organisms&amp;si=ALGXSlbSiMNWMsv5Y0U_0sBS8EWzKMO0tCj3FpWgMiN3Nfk5RQDVIBKbFy1k7Iu4fKsiGnvm06-myxZYhMKLjBdR1UWXpSLfSA%3D%3D&amp;expnd=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hyperlink" Target="https://www.google.com/search?safe=active&amp;sca_esv=565338080&amp;rlz=1C1GCCU_en-GB&amp;q=organism&amp;si=ALGXSlY2XXqfLjvIaFfTE-GUlBx55n-DWszdR6MYSjvfSCoCv7tR1zN4MwcPIMNxchIDKQlimpMIt89RQnrgUB9tR7pYnWVZLA%3D%3D&amp;expnd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– </a:t>
            </a:r>
            <a:r>
              <a:rPr lang="en-US" b="1" dirty="0" smtClean="0"/>
              <a:t>Living Things and Their Habitats</a:t>
            </a:r>
            <a:endParaRPr b="1" dirty="0"/>
          </a:p>
        </p:txBody>
      </p:sp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3694161669"/>
              </p:ext>
            </p:extLst>
          </p:nvPr>
        </p:nvGraphicFramePr>
        <p:xfrm>
          <a:off x="7055580" y="723590"/>
          <a:ext cx="4631360" cy="3157792"/>
        </p:xfrm>
        <a:graphic>
          <a:graphicData uri="http://schemas.openxmlformats.org/drawingml/2006/table">
            <a:tbl>
              <a:tblPr firstRow="1" bandRow="1">
                <a:noFill/>
                <a:tableStyleId>{11D8F4BC-9E64-4E5E-A0B6-53A5C6F7C0AA}</a:tableStyleId>
              </a:tblPr>
              <a:tblGrid>
                <a:gridCol w="1329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01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3672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 dirty="0" smtClean="0"/>
                        <a:t>Vocabulary</a:t>
                      </a:r>
                      <a:endParaRPr sz="1800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103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1" dirty="0" smtClean="0"/>
                        <a:t>Suited 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right or appropriate for a particular person, purpose, or situation.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 smtClean="0"/>
                        <a:t>Food</a:t>
                      </a:r>
                      <a:r>
                        <a:rPr lang="en-US" sz="1600" b="1" i="1" baseline="0" dirty="0" smtClean="0"/>
                        <a:t> chain 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a series of </a:t>
                      </a: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  <a:hlinkClick r:id="rId3"/>
                        </a:rPr>
                        <a:t>organisms</a:t>
                      </a: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 each dependent on the next as a source of food.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1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 smtClean="0"/>
                        <a:t>Habitat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the natural home or environment of an animal, plant, or other </a:t>
                      </a: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  <a:hlinkClick r:id="rId4"/>
                        </a:rPr>
                        <a:t>organism</a:t>
                      </a: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.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1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 smtClean="0"/>
                        <a:t>Shelter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a place giving temporary protection from bad weather or danger.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988426554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2770211475"/>
              </p:ext>
            </p:extLst>
          </p:nvPr>
        </p:nvGraphicFramePr>
        <p:xfrm>
          <a:off x="326136" y="694130"/>
          <a:ext cx="6620250" cy="3301380"/>
        </p:xfrm>
        <a:graphic>
          <a:graphicData uri="http://schemas.openxmlformats.org/drawingml/2006/table">
            <a:tbl>
              <a:tblPr firstRow="1" bandRow="1">
                <a:noFill/>
                <a:tableStyleId>{CAAC69BD-778D-4765-9C4F-33401A173B81}</a:tableStyleId>
              </a:tblPr>
              <a:tblGrid>
                <a:gridCol w="66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59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Key facts to remember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5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1. </a:t>
                      </a:r>
                      <a:r>
                        <a:rPr lang="en-US" sz="1600" dirty="0" smtClean="0"/>
                        <a:t>All objects are either living, dead or have never been alive. </a:t>
                      </a:r>
                      <a:endParaRPr lang="en-GB"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8312">
                <a:tc>
                  <a:txBody>
                    <a:bodyPr/>
                    <a:lstStyle/>
                    <a:p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2. </a:t>
                      </a:r>
                      <a:r>
                        <a:rPr lang="en-US" sz="1600" dirty="0" smtClean="0"/>
                        <a:t>Living things are plants (including seeds) and animals. Dead things include dead animals and plants and parts of plants and animals that are no longer attached.</a:t>
                      </a:r>
                      <a:r>
                        <a:rPr lang="en-US" sz="1600" baseline="0" dirty="0" smtClean="0"/>
                        <a:t> 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096">
                <a:tc>
                  <a:txBody>
                    <a:bodyPr/>
                    <a:lstStyle/>
                    <a:p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3. </a:t>
                      </a:r>
                      <a:r>
                        <a:rPr lang="en-US" sz="1600" dirty="0" smtClean="0"/>
                        <a:t>Animals and plants live in a habitat to which they are suited.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7704">
                <a:tc>
                  <a:txBody>
                    <a:bodyPr/>
                    <a:lstStyle/>
                    <a:p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4. </a:t>
                      </a:r>
                      <a:r>
                        <a:rPr lang="en-US" sz="1600" dirty="0" smtClean="0"/>
                        <a:t>The habitat provides the basic needs of the animals and plants – shelter, food and water.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3167">
                <a:tc>
                  <a:txBody>
                    <a:bodyPr/>
                    <a:lstStyle/>
                    <a:p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5. </a:t>
                      </a:r>
                      <a:r>
                        <a:rPr lang="en-US" sz="1600" dirty="0" smtClean="0"/>
                        <a:t>Within a habitat there are different micro-habitats e.g. in a woodland – in the leaf litter, on the bark of trees, on the leaves. </a:t>
                      </a:r>
                      <a:endParaRPr lang="en-GB" sz="1600" b="0" i="0" u="none" strike="noStrike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90" name="Google Shape;90;p1"/>
          <p:cNvGraphicFramePr/>
          <p:nvPr>
            <p:extLst>
              <p:ext uri="{D42A27DB-BD31-4B8C-83A1-F6EECF244321}">
                <p14:modId xmlns:p14="http://schemas.microsoft.com/office/powerpoint/2010/main" val="434550115"/>
              </p:ext>
            </p:extLst>
          </p:nvPr>
        </p:nvGraphicFramePr>
        <p:xfrm>
          <a:off x="6200355" y="3881382"/>
          <a:ext cx="5888726" cy="2895620"/>
        </p:xfrm>
        <a:graphic>
          <a:graphicData uri="http://schemas.openxmlformats.org/drawingml/2006/table">
            <a:tbl>
              <a:tblPr firstRow="1" bandRow="1">
                <a:noFill/>
                <a:tableStyleId>{45021E37-AC54-4520-9844-FE415155F55F}</a:tableStyleId>
              </a:tblPr>
              <a:tblGrid>
                <a:gridCol w="3478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06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41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Prior Learning…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Future Learning… 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2675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wild and garden plants, including deciduous and evergreen trees. (Y1 - Plants)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describe the basic structure of a variety of common flowering plants, including trees. (Y1 - Plants)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animals including fish, amphibians, reptiles, birds and mammals. (Y1 - Animals including humans)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animals that are carnivores, herbivores and omnivores. (Y1 - Animals including humans)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and compare the structure of a variety of common animals (fish, amphibians, reptiles, birds and mammals, including pets). (Y1 – Animals, including humans)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Observe changes across the four seasons. (Y1 - Seasonal changes) 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err="1" smtClean="0"/>
                        <a:t>Recognise</a:t>
                      </a:r>
                      <a:r>
                        <a:rPr lang="en-US" sz="1000" dirty="0" smtClean="0"/>
                        <a:t> that living things can be grouped in a variety of ways. (Y4 - Living things and their habitats)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and use classification keys to help group, identify and name a variety of living things in their local and wider environment. (Y4 - Living things and their habitats)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err="1" smtClean="0"/>
                        <a:t>Recognise</a:t>
                      </a:r>
                      <a:r>
                        <a:rPr lang="en-US" sz="1000" dirty="0" smtClean="0"/>
                        <a:t> that environments can change and that this can sometimes pose dangers to living things. (Y4 - Living things and their habitats)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Construct and interpret a variety of food chains, identifying producers, predators and prey. (Y4 - Animals, including humans)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1" name="Google Shape;91;p1" descr="C:\Users\head\Desktop\st ants logo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C:\Users\head\Desktop\st ants logo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" name="Google Shape;89;p1"/>
          <p:cNvGraphicFramePr/>
          <p:nvPr>
            <p:extLst>
              <p:ext uri="{D42A27DB-BD31-4B8C-83A1-F6EECF244321}">
                <p14:modId xmlns:p14="http://schemas.microsoft.com/office/powerpoint/2010/main" val="3819159286"/>
              </p:ext>
            </p:extLst>
          </p:nvPr>
        </p:nvGraphicFramePr>
        <p:xfrm>
          <a:off x="3378962" y="4218885"/>
          <a:ext cx="2724955" cy="2372118"/>
        </p:xfrm>
        <a:graphic>
          <a:graphicData uri="http://schemas.openxmlformats.org/drawingml/2006/table">
            <a:tbl>
              <a:tblPr firstRow="1" bandRow="1">
                <a:noFill/>
                <a:tableStyleId>{A7CE463B-197C-4850-9754-8D1C830913A3}</a:tableStyleId>
              </a:tblPr>
              <a:tblGrid>
                <a:gridCol w="2724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676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smtClean="0"/>
                        <a:t>My memory jogger 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0634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                              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         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5400" y="4991720"/>
            <a:ext cx="2481387" cy="589683"/>
          </a:xfrm>
          <a:prstGeom prst="rect">
            <a:avLst/>
          </a:prstGeom>
        </p:spPr>
      </p:pic>
      <p:graphicFrame>
        <p:nvGraphicFramePr>
          <p:cNvPr id="10" name="Google Shape;88;p1"/>
          <p:cNvGraphicFramePr/>
          <p:nvPr>
            <p:extLst>
              <p:ext uri="{D42A27DB-BD31-4B8C-83A1-F6EECF244321}">
                <p14:modId xmlns:p14="http://schemas.microsoft.com/office/powerpoint/2010/main" val="4100068964"/>
              </p:ext>
            </p:extLst>
          </p:nvPr>
        </p:nvGraphicFramePr>
        <p:xfrm>
          <a:off x="182159" y="4187987"/>
          <a:ext cx="3148584" cy="2394005"/>
        </p:xfrm>
        <a:graphic>
          <a:graphicData uri="http://schemas.openxmlformats.org/drawingml/2006/table">
            <a:tbl>
              <a:tblPr firstRow="1" bandRow="1">
                <a:noFill/>
                <a:tableStyleId>{15B03324-F55F-495B-BE43-D9948923E0AA}</a:tableStyleId>
              </a:tblPr>
              <a:tblGrid>
                <a:gridCol w="31485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567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Working Scientifically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335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observing closely, using simple equipment.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8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asking simple questions and recognising that they can be answered in different ways.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470</Words>
  <Application>Microsoft Office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22</cp:revision>
  <dcterms:created xsi:type="dcterms:W3CDTF">2022-03-01T14:43:05Z</dcterms:created>
  <dcterms:modified xsi:type="dcterms:W3CDTF">2024-01-31T14:24:37Z</dcterms:modified>
</cp:coreProperties>
</file>