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4" autoAdjust="0"/>
    <p:restoredTop sz="94660"/>
  </p:normalViewPr>
  <p:slideViewPr>
    <p:cSldViewPr snapToGrid="0">
      <p:cViewPr varScale="1">
        <p:scale>
          <a:sx n="82" d="100"/>
          <a:sy n="82" d="100"/>
        </p:scale>
        <p:origin x="102" y="6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508695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722365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510329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2BF9977-5618-477D-AFE2-555611141A15}"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703579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2BF9977-5618-477D-AFE2-555611141A15}" type="datetimeFigureOut">
              <a:rPr lang="en-GB" smtClean="0"/>
              <a:t>31/01/2024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227167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2BF9977-5618-477D-AFE2-555611141A15}" type="datetimeFigureOut">
              <a:rPr lang="en-GB" smtClean="0"/>
              <a:t>31/01/2024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95937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BF9977-5618-477D-AFE2-555611141A15}" type="datetimeFigureOut">
              <a:rPr lang="en-GB" smtClean="0"/>
              <a:t>31/01/2024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852707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BF9977-5618-477D-AFE2-555611141A15}"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34107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BF9977-5618-477D-AFE2-555611141A15}"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205701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05768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30891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BF9977-5618-477D-AFE2-555611141A15}" type="datetimeFigureOut">
              <a:rPr lang="en-GB" smtClean="0"/>
              <a:t>31/01/2024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72DE94-6A08-4257-AF78-0A198F0605BD}" type="slidenum">
              <a:rPr lang="en-GB" smtClean="0"/>
              <a:t>‹#›</a:t>
            </a:fld>
            <a:endParaRPr lang="en-GB"/>
          </a:p>
        </p:txBody>
      </p:sp>
    </p:spTree>
    <p:extLst>
      <p:ext uri="{BB962C8B-B14F-4D97-AF65-F5344CB8AC3E}">
        <p14:creationId xmlns:p14="http://schemas.microsoft.com/office/powerpoint/2010/main" val="2337674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endParaRPr lang="en-GB" sz="1200" dirty="0"/>
          </a:p>
        </p:txBody>
      </p:sp>
      <p:sp>
        <p:nvSpPr>
          <p:cNvPr id="3" name="Subtitle 2"/>
          <p:cNvSpPr>
            <a:spLocks noGrp="1"/>
          </p:cNvSpPr>
          <p:nvPr>
            <p:ph type="subTitle" idx="1"/>
          </p:nvPr>
        </p:nvSpPr>
        <p:spPr>
          <a:xfrm>
            <a:off x="1066800" y="166127"/>
            <a:ext cx="9601200" cy="448754"/>
          </a:xfrm>
        </p:spPr>
        <p:txBody>
          <a:bodyPr>
            <a:normAutofit/>
          </a:bodyPr>
          <a:lstStyle/>
          <a:p>
            <a:r>
              <a:rPr lang="en-US" dirty="0"/>
              <a:t>My </a:t>
            </a:r>
            <a:r>
              <a:rPr lang="en-US" b="1" dirty="0">
                <a:solidFill>
                  <a:srgbClr val="FF0000"/>
                </a:solidFill>
              </a:rPr>
              <a:t>K</a:t>
            </a:r>
            <a:r>
              <a:rPr lang="en-US" dirty="0"/>
              <a:t>now </a:t>
            </a:r>
            <a:r>
              <a:rPr lang="en-US" b="1" dirty="0">
                <a:solidFill>
                  <a:srgbClr val="FF0000"/>
                </a:solidFill>
              </a:rPr>
              <a:t>A</a:t>
            </a:r>
            <a:r>
              <a:rPr lang="en-US" dirty="0"/>
              <a:t>nd </a:t>
            </a:r>
            <a:r>
              <a:rPr lang="en-US" b="1" dirty="0">
                <a:solidFill>
                  <a:srgbClr val="FF0000"/>
                </a:solidFill>
              </a:rPr>
              <a:t>R</a:t>
            </a:r>
            <a:r>
              <a:rPr lang="en-US" dirty="0"/>
              <a:t>emember </a:t>
            </a:r>
            <a:r>
              <a:rPr lang="en-US" b="1" dirty="0">
                <a:solidFill>
                  <a:srgbClr val="FF0000"/>
                </a:solidFill>
              </a:rPr>
              <a:t>M</a:t>
            </a:r>
            <a:r>
              <a:rPr lang="en-US" dirty="0"/>
              <a:t>ore card about </a:t>
            </a:r>
            <a:r>
              <a:rPr lang="en-US" dirty="0" smtClean="0"/>
              <a:t>- </a:t>
            </a:r>
            <a:r>
              <a:rPr lang="en-US" b="1" dirty="0" smtClean="0"/>
              <a:t>Animals</a:t>
            </a:r>
            <a:r>
              <a:rPr lang="en-US" b="1" dirty="0"/>
              <a:t>, including </a:t>
            </a:r>
            <a:r>
              <a:rPr lang="en-US" b="1" dirty="0" smtClean="0"/>
              <a:t>Humans</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936556833"/>
              </p:ext>
            </p:extLst>
          </p:nvPr>
        </p:nvGraphicFramePr>
        <p:xfrm>
          <a:off x="7250547" y="698192"/>
          <a:ext cx="4701677" cy="2956560"/>
        </p:xfrm>
        <a:graphic>
          <a:graphicData uri="http://schemas.openxmlformats.org/drawingml/2006/table">
            <a:tbl>
              <a:tblPr firstRow="1" bandRow="1">
                <a:tableStyleId>{93296810-A885-4BE3-A3E7-6D5BEEA58F35}</a:tableStyleId>
              </a:tblPr>
              <a:tblGrid>
                <a:gridCol w="1036558">
                  <a:extLst>
                    <a:ext uri="{9D8B030D-6E8A-4147-A177-3AD203B41FA5}">
                      <a16:colId xmlns:a16="http://schemas.microsoft.com/office/drawing/2014/main" val="1221820849"/>
                    </a:ext>
                  </a:extLst>
                </a:gridCol>
                <a:gridCol w="3665119">
                  <a:extLst>
                    <a:ext uri="{9D8B030D-6E8A-4147-A177-3AD203B41FA5}">
                      <a16:colId xmlns:a16="http://schemas.microsoft.com/office/drawing/2014/main" val="1774903410"/>
                    </a:ext>
                  </a:extLst>
                </a:gridCol>
              </a:tblGrid>
              <a:tr h="227024">
                <a:tc gridSpan="2">
                  <a:txBody>
                    <a:bodyPr/>
                    <a:lstStyle/>
                    <a:p>
                      <a:r>
                        <a:rPr lang="en-US" sz="1600" dirty="0"/>
                        <a:t>Vocabulary</a:t>
                      </a:r>
                      <a:endParaRPr lang="en-GB" sz="1600" dirty="0"/>
                    </a:p>
                  </a:txBody>
                  <a:tcPr/>
                </a:tc>
                <a:tc hMerge="1">
                  <a:txBody>
                    <a:bodyPr/>
                    <a:lstStyle/>
                    <a:p>
                      <a:endParaRPr lang="en-GB" dirty="0"/>
                    </a:p>
                  </a:txBody>
                  <a:tcPr/>
                </a:tc>
                <a:extLst>
                  <a:ext uri="{0D108BD9-81ED-4DB2-BD59-A6C34878D82A}">
                    <a16:rowId xmlns:a16="http://schemas.microsoft.com/office/drawing/2014/main" val="3056610404"/>
                  </a:ext>
                </a:extLst>
              </a:tr>
              <a:tr h="185747">
                <a:tc>
                  <a:txBody>
                    <a:bodyPr/>
                    <a:lstStyle/>
                    <a:p>
                      <a:r>
                        <a:rPr lang="en-GB" sz="1400" b="1" i="1" dirty="0"/>
                        <a:t>Heart </a:t>
                      </a:r>
                    </a:p>
                  </a:txBody>
                  <a:tcPr/>
                </a:tc>
                <a:tc>
                  <a:txBody>
                    <a:bodyPr/>
                    <a:lstStyle/>
                    <a:p>
                      <a:r>
                        <a:rPr lang="en-GB" sz="1100" dirty="0"/>
                        <a:t>the organ, or body part, that pumps blood through the body.</a:t>
                      </a:r>
                    </a:p>
                  </a:txBody>
                  <a:tcPr/>
                </a:tc>
                <a:extLst>
                  <a:ext uri="{0D108BD9-81ED-4DB2-BD59-A6C34878D82A}">
                    <a16:rowId xmlns:a16="http://schemas.microsoft.com/office/drawing/2014/main" val="4021418228"/>
                  </a:ext>
                </a:extLst>
              </a:tr>
              <a:tr h="268301">
                <a:tc>
                  <a:txBody>
                    <a:bodyPr/>
                    <a:lstStyle/>
                    <a:p>
                      <a:r>
                        <a:rPr lang="en-GB" sz="1400" b="1" i="1" dirty="0"/>
                        <a:t>Pulse </a:t>
                      </a:r>
                    </a:p>
                  </a:txBody>
                  <a:tcPr/>
                </a:tc>
                <a:tc>
                  <a:txBody>
                    <a:bodyPr/>
                    <a:lstStyle/>
                    <a:p>
                      <a:r>
                        <a:rPr lang="en-GB" sz="1100" dirty="0"/>
                        <a:t>a rhythmical throbbing of the arteries as blood is propelled through them, typically as felt in the wrists or neck.</a:t>
                      </a:r>
                    </a:p>
                  </a:txBody>
                  <a:tcPr/>
                </a:tc>
                <a:extLst>
                  <a:ext uri="{0D108BD9-81ED-4DB2-BD59-A6C34878D82A}">
                    <a16:rowId xmlns:a16="http://schemas.microsoft.com/office/drawing/2014/main" val="746319983"/>
                  </a:ext>
                </a:extLst>
              </a:tr>
              <a:tr h="185747">
                <a:tc>
                  <a:txBody>
                    <a:bodyPr/>
                    <a:lstStyle/>
                    <a:p>
                      <a:r>
                        <a:rPr lang="en-GB" sz="1400" b="1" i="1" dirty="0"/>
                        <a:t>Blood vessels </a:t>
                      </a:r>
                    </a:p>
                  </a:txBody>
                  <a:tcPr/>
                </a:tc>
                <a:tc>
                  <a:txBody>
                    <a:bodyPr/>
                    <a:lstStyle/>
                    <a:p>
                      <a:r>
                        <a:rPr lang="en-GB" sz="1100" dirty="0"/>
                        <a:t>a tube through which the blood circulates in the body</a:t>
                      </a:r>
                    </a:p>
                  </a:txBody>
                  <a:tcPr/>
                </a:tc>
                <a:extLst>
                  <a:ext uri="{0D108BD9-81ED-4DB2-BD59-A6C34878D82A}">
                    <a16:rowId xmlns:a16="http://schemas.microsoft.com/office/drawing/2014/main" val="4070807186"/>
                  </a:ext>
                </a:extLst>
              </a:tr>
              <a:tr h="309578">
                <a:tc>
                  <a:txBody>
                    <a:bodyPr/>
                    <a:lstStyle/>
                    <a:p>
                      <a:r>
                        <a:rPr lang="en-GB" sz="1400" b="1" i="1" dirty="0"/>
                        <a:t>Circulatory system </a:t>
                      </a:r>
                    </a:p>
                  </a:txBody>
                  <a:tcPr/>
                </a:tc>
                <a:tc>
                  <a:txBody>
                    <a:bodyPr/>
                    <a:lstStyle/>
                    <a:p>
                      <a:r>
                        <a:rPr lang="en-GB" sz="1100" dirty="0"/>
                        <a:t>made up of blood vessels that carry blood away from and towards the heart</a:t>
                      </a:r>
                    </a:p>
                  </a:txBody>
                  <a:tcPr/>
                </a:tc>
                <a:extLst>
                  <a:ext uri="{0D108BD9-81ED-4DB2-BD59-A6C34878D82A}">
                    <a16:rowId xmlns:a16="http://schemas.microsoft.com/office/drawing/2014/main" val="3399838980"/>
                  </a:ext>
                </a:extLst>
              </a:tr>
              <a:tr h="268301">
                <a:tc>
                  <a:txBody>
                    <a:bodyPr/>
                    <a:lstStyle/>
                    <a:p>
                      <a:r>
                        <a:rPr lang="en-GB" sz="1400" b="1" i="1" dirty="0"/>
                        <a:t>Lungs</a:t>
                      </a:r>
                    </a:p>
                  </a:txBody>
                  <a:tcPr/>
                </a:tc>
                <a:tc>
                  <a:txBody>
                    <a:bodyPr/>
                    <a:lstStyle/>
                    <a:p>
                      <a:r>
                        <a:rPr lang="en-GB" sz="1100" dirty="0"/>
                        <a:t>One of a pair of organs in the chest that supplies the body with oxygen, and removes carbon dioxide from the body.</a:t>
                      </a:r>
                    </a:p>
                  </a:txBody>
                  <a:tcPr/>
                </a:tc>
                <a:extLst>
                  <a:ext uri="{0D108BD9-81ED-4DB2-BD59-A6C34878D82A}">
                    <a16:rowId xmlns:a16="http://schemas.microsoft.com/office/drawing/2014/main" val="598849836"/>
                  </a:ext>
                </a:extLst>
              </a:tr>
              <a:tr h="268301">
                <a:tc>
                  <a:txBody>
                    <a:bodyPr/>
                    <a:lstStyle/>
                    <a:p>
                      <a:r>
                        <a:rPr lang="en-GB" sz="1400" b="1" i="1" dirty="0"/>
                        <a:t>Oxygen </a:t>
                      </a:r>
                    </a:p>
                  </a:txBody>
                  <a:tcPr/>
                </a:tc>
                <a:tc>
                  <a:txBody>
                    <a:bodyPr/>
                    <a:lstStyle/>
                    <a:p>
                      <a:r>
                        <a:rPr lang="en-GB" sz="1100" dirty="0"/>
                        <a:t> a non-metal element that is a gas at room temperature and the life-supporting component of the air </a:t>
                      </a:r>
                    </a:p>
                  </a:txBody>
                  <a:tcPr/>
                </a:tc>
                <a:extLst>
                  <a:ext uri="{0D108BD9-81ED-4DB2-BD59-A6C34878D82A}">
                    <a16:rowId xmlns:a16="http://schemas.microsoft.com/office/drawing/2014/main" val="41224401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71423082"/>
              </p:ext>
            </p:extLst>
          </p:nvPr>
        </p:nvGraphicFramePr>
        <p:xfrm>
          <a:off x="145235" y="614881"/>
          <a:ext cx="6980184" cy="3633894"/>
        </p:xfrm>
        <a:graphic>
          <a:graphicData uri="http://schemas.openxmlformats.org/drawingml/2006/table">
            <a:tbl>
              <a:tblPr firstRow="1" bandRow="1">
                <a:tableStyleId>{00A15C55-8517-42AA-B614-E9B94910E393}</a:tableStyleId>
              </a:tblPr>
              <a:tblGrid>
                <a:gridCol w="6980184">
                  <a:extLst>
                    <a:ext uri="{9D8B030D-6E8A-4147-A177-3AD203B41FA5}">
                      <a16:colId xmlns:a16="http://schemas.microsoft.com/office/drawing/2014/main" val="3420472960"/>
                    </a:ext>
                  </a:extLst>
                </a:gridCol>
              </a:tblGrid>
              <a:tr h="341122">
                <a:tc>
                  <a:txBody>
                    <a:bodyPr/>
                    <a:lstStyle/>
                    <a:p>
                      <a:r>
                        <a:rPr lang="en-US" dirty="0"/>
                        <a:t>Key facts to remember</a:t>
                      </a:r>
                      <a:endParaRPr lang="en-GB" dirty="0"/>
                    </a:p>
                  </a:txBody>
                  <a:tcPr/>
                </a:tc>
                <a:extLst>
                  <a:ext uri="{0D108BD9-81ED-4DB2-BD59-A6C34878D82A}">
                    <a16:rowId xmlns:a16="http://schemas.microsoft.com/office/drawing/2014/main" val="853217318"/>
                  </a:ext>
                </a:extLst>
              </a:tr>
              <a:tr h="533113">
                <a:tc>
                  <a:txBody>
                    <a:bodyPr/>
                    <a:lstStyle/>
                    <a:p>
                      <a:r>
                        <a:rPr lang="en-GB" sz="1600" dirty="0" smtClean="0"/>
                        <a:t>1. The </a:t>
                      </a:r>
                      <a:r>
                        <a:rPr lang="en-GB" sz="1600" dirty="0"/>
                        <a:t>heart pumps blood in the blood vessels around to the lungs. Oxygen goes into the blood and carbon dioxide is removed.</a:t>
                      </a:r>
                    </a:p>
                  </a:txBody>
                  <a:tcPr/>
                </a:tc>
                <a:extLst>
                  <a:ext uri="{0D108BD9-81ED-4DB2-BD59-A6C34878D82A}">
                    <a16:rowId xmlns:a16="http://schemas.microsoft.com/office/drawing/2014/main" val="229329837"/>
                  </a:ext>
                </a:extLst>
              </a:tr>
              <a:tr h="533113">
                <a:tc>
                  <a:txBody>
                    <a:bodyPr/>
                    <a:lstStyle/>
                    <a:p>
                      <a:r>
                        <a:rPr lang="en-GB" sz="1600" dirty="0" smtClean="0"/>
                        <a:t>2. Nutrients</a:t>
                      </a:r>
                      <a:r>
                        <a:rPr lang="en-GB" sz="1600" dirty="0"/>
                        <a:t>, water and oxygen are transported in the blood to the muscles and other parts of the body where they are needed.</a:t>
                      </a:r>
                    </a:p>
                  </a:txBody>
                  <a:tcPr/>
                </a:tc>
                <a:extLst>
                  <a:ext uri="{0D108BD9-81ED-4DB2-BD59-A6C34878D82A}">
                    <a16:rowId xmlns:a16="http://schemas.microsoft.com/office/drawing/2014/main" val="3633673693"/>
                  </a:ext>
                </a:extLst>
              </a:tr>
              <a:tr h="308644">
                <a:tc>
                  <a:txBody>
                    <a:bodyPr/>
                    <a:lstStyle/>
                    <a:p>
                      <a:r>
                        <a:rPr lang="en-GB" sz="1600" dirty="0" smtClean="0"/>
                        <a:t>3. Diet</a:t>
                      </a:r>
                      <a:r>
                        <a:rPr lang="en-GB" sz="1600" dirty="0"/>
                        <a:t>, exercise, drugs and lifestyle have an impact on the way our bodies function.</a:t>
                      </a:r>
                    </a:p>
                  </a:txBody>
                  <a:tcPr/>
                </a:tc>
                <a:extLst>
                  <a:ext uri="{0D108BD9-81ED-4DB2-BD59-A6C34878D82A}">
                    <a16:rowId xmlns:a16="http://schemas.microsoft.com/office/drawing/2014/main" val="75850284"/>
                  </a:ext>
                </a:extLst>
              </a:tr>
              <a:tr h="757581">
                <a:tc>
                  <a:txBody>
                    <a:bodyPr/>
                    <a:lstStyle/>
                    <a:p>
                      <a:r>
                        <a:rPr lang="en-GB" sz="1600" dirty="0" smtClean="0"/>
                        <a:t>4. They </a:t>
                      </a:r>
                      <a:r>
                        <a:rPr lang="en-GB" sz="1600" dirty="0"/>
                        <a:t>can affect how well out heart and lungs work, how likely we are to suffer from conditions such as diabetes, how clearly we think, and generally how fit and well we feel.</a:t>
                      </a:r>
                    </a:p>
                  </a:txBody>
                  <a:tcPr/>
                </a:tc>
                <a:extLst>
                  <a:ext uri="{0D108BD9-81ED-4DB2-BD59-A6C34878D82A}">
                    <a16:rowId xmlns:a16="http://schemas.microsoft.com/office/drawing/2014/main" val="3100688232"/>
                  </a:ext>
                </a:extLst>
              </a:tr>
              <a:tr h="707814">
                <a:tc>
                  <a:txBody>
                    <a:bodyPr/>
                    <a:lstStyle/>
                    <a:p>
                      <a:r>
                        <a:rPr lang="en-US" sz="1600" dirty="0" smtClean="0"/>
                        <a:t>5. Carbon dioxide is carried by the blood back to the heart and then the cycle starts again as it is transported back to the lungs to be removed from the body.</a:t>
                      </a:r>
                      <a:endParaRPr lang="en-GB" sz="1600" dirty="0"/>
                    </a:p>
                  </a:txBody>
                  <a:tcPr/>
                </a:tc>
                <a:extLst>
                  <a:ext uri="{0D108BD9-81ED-4DB2-BD59-A6C34878D82A}">
                    <a16:rowId xmlns:a16="http://schemas.microsoft.com/office/drawing/2014/main" val="157797115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453991652"/>
              </p:ext>
            </p:extLst>
          </p:nvPr>
        </p:nvGraphicFramePr>
        <p:xfrm>
          <a:off x="182959" y="4386494"/>
          <a:ext cx="3909434" cy="2327178"/>
        </p:xfrm>
        <a:graphic>
          <a:graphicData uri="http://schemas.openxmlformats.org/drawingml/2006/table">
            <a:tbl>
              <a:tblPr firstRow="1" bandRow="1">
                <a:tableStyleId>{5C22544A-7EE6-4342-B048-85BDC9FD1C3A}</a:tableStyleId>
              </a:tblPr>
              <a:tblGrid>
                <a:gridCol w="3909434">
                  <a:extLst>
                    <a:ext uri="{9D8B030D-6E8A-4147-A177-3AD203B41FA5}">
                      <a16:colId xmlns:a16="http://schemas.microsoft.com/office/drawing/2014/main" val="4235706945"/>
                    </a:ext>
                  </a:extLst>
                </a:gridCol>
              </a:tblGrid>
              <a:tr h="406634">
                <a:tc>
                  <a:txBody>
                    <a:bodyPr/>
                    <a:lstStyle/>
                    <a:p>
                      <a:r>
                        <a:rPr lang="en-US" dirty="0" smtClean="0"/>
                        <a:t>Working Scientifically </a:t>
                      </a:r>
                      <a:endParaRPr lang="en-GB" dirty="0"/>
                    </a:p>
                  </a:txBody>
                  <a:tcPr/>
                </a:tc>
                <a:extLst>
                  <a:ext uri="{0D108BD9-81ED-4DB2-BD59-A6C34878D82A}">
                    <a16:rowId xmlns:a16="http://schemas.microsoft.com/office/drawing/2014/main" val="787110968"/>
                  </a:ext>
                </a:extLst>
              </a:tr>
              <a:tr h="1920544">
                <a:tc>
                  <a:txBody>
                    <a:bodyPr/>
                    <a:lstStyle/>
                    <a:p>
                      <a:pPr marL="285750" indent="-285750">
                        <a:buFont typeface="Wingdings" panose="05000000000000000000" pitchFamily="2" charset="2"/>
                        <a:buChar char="q"/>
                      </a:pPr>
                      <a:r>
                        <a:rPr lang="en-US" sz="1600" dirty="0" smtClean="0"/>
                        <a:t>taking measurements, using a range of scientific equipment, with increasing accuracy and precision, taking repeat readings when appropriate.</a:t>
                      </a:r>
                    </a:p>
                    <a:p>
                      <a:pPr marL="285750" indent="-285750">
                        <a:buFont typeface="Wingdings" panose="05000000000000000000" pitchFamily="2" charset="2"/>
                        <a:buChar char="q"/>
                      </a:pPr>
                      <a:endParaRPr lang="en-US" sz="1600" dirty="0" smtClean="0"/>
                    </a:p>
                    <a:p>
                      <a:pPr marL="285750" indent="-285750">
                        <a:buFont typeface="Wingdings" panose="05000000000000000000" pitchFamily="2" charset="2"/>
                        <a:buChar char="q"/>
                      </a:pPr>
                      <a:r>
                        <a:rPr lang="en-US" sz="1600" dirty="0" smtClean="0"/>
                        <a:t>using test results to make predictions to set up further comparative and fair tests.</a:t>
                      </a:r>
                      <a:endParaRPr lang="en-GB" sz="1600" dirty="0"/>
                    </a:p>
                  </a:txBody>
                  <a:tcPr/>
                </a:tc>
                <a:extLst>
                  <a:ext uri="{0D108BD9-81ED-4DB2-BD59-A6C34878D82A}">
                    <a16:rowId xmlns:a16="http://schemas.microsoft.com/office/drawing/2014/main" val="2898639670"/>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787004568"/>
              </p:ext>
            </p:extLst>
          </p:nvPr>
        </p:nvGraphicFramePr>
        <p:xfrm>
          <a:off x="4209691" y="4386494"/>
          <a:ext cx="1839418" cy="2569176"/>
        </p:xfrm>
        <a:graphic>
          <a:graphicData uri="http://schemas.openxmlformats.org/drawingml/2006/table">
            <a:tbl>
              <a:tblPr firstRow="1" bandRow="1">
                <a:tableStyleId>{F5AB1C69-6EDB-4FF4-983F-18BD219EF322}</a:tableStyleId>
              </a:tblPr>
              <a:tblGrid>
                <a:gridCol w="1839418">
                  <a:extLst>
                    <a:ext uri="{9D8B030D-6E8A-4147-A177-3AD203B41FA5}">
                      <a16:colId xmlns:a16="http://schemas.microsoft.com/office/drawing/2014/main" val="1164191011"/>
                    </a:ext>
                  </a:extLst>
                </a:gridCol>
              </a:tblGrid>
              <a:tr h="332492">
                <a:tc>
                  <a:txBody>
                    <a:bodyPr/>
                    <a:lstStyle/>
                    <a:p>
                      <a:r>
                        <a:rPr lang="en-US" dirty="0" smtClean="0"/>
                        <a:t>My memory jogger…</a:t>
                      </a:r>
                      <a:endParaRPr lang="en-GB" dirty="0"/>
                    </a:p>
                  </a:txBody>
                  <a:tcPr/>
                </a:tc>
                <a:extLst>
                  <a:ext uri="{0D108BD9-81ED-4DB2-BD59-A6C34878D82A}">
                    <a16:rowId xmlns:a16="http://schemas.microsoft.com/office/drawing/2014/main" val="401166224"/>
                  </a:ext>
                </a:extLst>
              </a:tr>
              <a:tr h="1929096">
                <a:tc>
                  <a:txBody>
                    <a:bodyPr/>
                    <a:lstStyle/>
                    <a:p>
                      <a:endParaRPr lang="en-GB" dirty="0"/>
                    </a:p>
                  </a:txBody>
                  <a:tcPr/>
                </a:tc>
                <a:extLst>
                  <a:ext uri="{0D108BD9-81ED-4DB2-BD59-A6C34878D82A}">
                    <a16:rowId xmlns:a16="http://schemas.microsoft.com/office/drawing/2014/main" val="315944424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546705140"/>
              </p:ext>
            </p:extLst>
          </p:nvPr>
        </p:nvGraphicFramePr>
        <p:xfrm>
          <a:off x="6251012" y="4078923"/>
          <a:ext cx="5701212" cy="2615982"/>
        </p:xfrm>
        <a:graphic>
          <a:graphicData uri="http://schemas.openxmlformats.org/drawingml/2006/table">
            <a:tbl>
              <a:tblPr firstRow="1" bandRow="1">
                <a:tableStyleId>{21E4AEA4-8DFA-4A89-87EB-49C32662AFE0}</a:tableStyleId>
              </a:tblPr>
              <a:tblGrid>
                <a:gridCol w="3115726">
                  <a:extLst>
                    <a:ext uri="{9D8B030D-6E8A-4147-A177-3AD203B41FA5}">
                      <a16:colId xmlns:a16="http://schemas.microsoft.com/office/drawing/2014/main" val="646389258"/>
                    </a:ext>
                  </a:extLst>
                </a:gridCol>
                <a:gridCol w="2585486">
                  <a:extLst>
                    <a:ext uri="{9D8B030D-6E8A-4147-A177-3AD203B41FA5}">
                      <a16:colId xmlns:a16="http://schemas.microsoft.com/office/drawing/2014/main" val="2085013711"/>
                    </a:ext>
                  </a:extLst>
                </a:gridCol>
              </a:tblGrid>
              <a:tr h="390942">
                <a:tc>
                  <a:txBody>
                    <a:bodyPr/>
                    <a:lstStyle/>
                    <a:p>
                      <a:r>
                        <a:rPr lang="en-US" dirty="0" smtClean="0"/>
                        <a:t>Prior Learning…</a:t>
                      </a:r>
                      <a:endParaRPr lang="en-GB" dirty="0"/>
                    </a:p>
                  </a:txBody>
                  <a:tcPr/>
                </a:tc>
                <a:tc>
                  <a:txBody>
                    <a:bodyPr/>
                    <a:lstStyle/>
                    <a:p>
                      <a:r>
                        <a:rPr lang="en-US" dirty="0" smtClean="0"/>
                        <a:t>Future Learning…</a:t>
                      </a:r>
                      <a:endParaRPr lang="en-GB" dirty="0"/>
                    </a:p>
                  </a:txBody>
                  <a:tcPr/>
                </a:tc>
                <a:extLst>
                  <a:ext uri="{0D108BD9-81ED-4DB2-BD59-A6C34878D82A}">
                    <a16:rowId xmlns:a16="http://schemas.microsoft.com/office/drawing/2014/main" val="3716169352"/>
                  </a:ext>
                </a:extLst>
              </a:tr>
              <a:tr h="2211485">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000" dirty="0" smtClean="0"/>
                        <a:t>Describe the importance for humans of exercise, eating the right amounts of different types of food, and hygiene. (Y2 - Animals, including humans)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000" dirty="0" smtClean="0"/>
                        <a:t>Identify that animals, including humans, need the right types and amount of nutrition, and that they cannot make their own food; they get nutrition from what they eat. (Y3 - Animals, including humans)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000" dirty="0" smtClean="0"/>
                        <a:t>Describe the simple functions of the basic parts of the digestive system in humans. (Y4 - Animals, including humans)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000" dirty="0" smtClean="0"/>
                        <a:t>Identify the different types of teeth in humans and their simple functions. (Y4 - Animals, including humans) </a:t>
                      </a:r>
                      <a:endParaRPr lang="en-GB" sz="1000" dirty="0">
                        <a:solidFill>
                          <a:schemeClr val="tx1"/>
                        </a:solidFill>
                        <a:latin typeface="+mn-lt"/>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000" dirty="0" smtClean="0"/>
                        <a:t>The consequences of imbalances in the diet, including obesity, starvation and deficiency diseases. (KS3)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000" dirty="0" smtClean="0"/>
                        <a:t>The effects of recreational drugs (including substance misuse) on </a:t>
                      </a:r>
                      <a:r>
                        <a:rPr lang="en-US" sz="1000" dirty="0" err="1" smtClean="0"/>
                        <a:t>behaviour</a:t>
                      </a:r>
                      <a:r>
                        <a:rPr lang="en-US" sz="1000" dirty="0" smtClean="0"/>
                        <a:t>, health and life processes. (KS3)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000" dirty="0" smtClean="0"/>
                        <a:t>The structure and functions of the gas exchange system in humans, including adaptations to function. (KS3)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000" dirty="0" smtClean="0"/>
                        <a:t>The mechanism of breathing to move air in and out of the lungs. (KS3)</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000" dirty="0" smtClean="0"/>
                        <a:t>The impact of exercise, asthma and smoking on the human gas exchange system. (KS3)</a:t>
                      </a:r>
                      <a:endParaRPr lang="en-GB" sz="1000" dirty="0"/>
                    </a:p>
                  </a:txBody>
                  <a:tcPr/>
                </a:tc>
                <a:extLst>
                  <a:ext uri="{0D108BD9-81ED-4DB2-BD59-A6C34878D82A}">
                    <a16:rowId xmlns:a16="http://schemas.microsoft.com/office/drawing/2014/main" val="887459378"/>
                  </a:ext>
                </a:extLst>
              </a:tr>
            </a:tbl>
          </a:graphicData>
        </a:graphic>
      </p:graphicFrame>
      <p:pic>
        <p:nvPicPr>
          <p:cNvPr id="10" name="Picture 9" descr="C:\Users\head\Desktop\st ants logo.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6136" y="111741"/>
            <a:ext cx="558800" cy="528339"/>
          </a:xfrm>
          <a:prstGeom prst="rect">
            <a:avLst/>
          </a:prstGeom>
          <a:noFill/>
          <a:ln>
            <a:noFill/>
          </a:ln>
          <a:extLst>
            <a:ext uri="{FAA26D3D-D897-4be2-8F04-BA451C77F1D7}">
              <ma14:placeholder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arto="http://schemas.microsoft.com/office/word/2006/arto"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cx="http://schemas.microsoft.com/office/drawing/2014/chartex" xmlns:wpc="http://schemas.microsoft.com/office/word/2010/wordprocessingCanvas"/>
            </a:ext>
          </a:extLst>
        </p:spPr>
      </p:pic>
      <p:pic>
        <p:nvPicPr>
          <p:cNvPr id="11" name="Picture 10" descr="C:\Users\head\Desktop\st ants logo.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95888" y="111740"/>
            <a:ext cx="558800" cy="528339"/>
          </a:xfrm>
          <a:prstGeom prst="rect">
            <a:avLst/>
          </a:prstGeom>
          <a:noFill/>
          <a:ln>
            <a:noFill/>
          </a:ln>
          <a:extLst>
            <a:ext uri="{FAA26D3D-D897-4be2-8F04-BA451C77F1D7}">
              <ma14:placeholder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arto="http://schemas.microsoft.com/office/word/2006/arto"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cx="http://schemas.microsoft.com/office/drawing/2014/chartex" xmlns:wpc="http://schemas.microsoft.com/office/word/2010/wordprocessingCanvas"/>
            </a:ext>
          </a:extLst>
        </p:spPr>
      </p:pic>
      <p:pic>
        <p:nvPicPr>
          <p:cNvPr id="1026" name="Picture 2" descr="Pin on Diagram">
            <a:extLst>
              <a:ext uri="{FF2B5EF4-FFF2-40B4-BE49-F238E27FC236}">
                <a16:creationId xmlns:a16="http://schemas.microsoft.com/office/drawing/2014/main" id="{2D91517B-76B4-DD28-1152-D33BFD6ACA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11594" y="4980517"/>
            <a:ext cx="1264788" cy="1305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06517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529</Words>
  <Application>Microsoft Office PowerPoint</Application>
  <PresentationFormat>Widescreen</PresentationFormat>
  <Paragraphs>36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MCGOWAN, Heather</dc:creator>
  <cp:lastModifiedBy>Thomas, Suzanne</cp:lastModifiedBy>
  <cp:revision>11</cp:revision>
  <cp:lastPrinted>2022-03-01T14:49:17Z</cp:lastPrinted>
  <dcterms:created xsi:type="dcterms:W3CDTF">2022-03-01T14:43:05Z</dcterms:created>
  <dcterms:modified xsi:type="dcterms:W3CDTF">2024-01-31T15:28:16Z</dcterms:modified>
</cp:coreProperties>
</file>