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799263" cy="9929813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hmo1xNntSssFFtK6b5mMhG48xna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1D8F4BC-9E64-4E5E-A0B6-53A5C6F7C0AA}">
  <a:tblStyle styleId="{11D8F4BC-9E64-4E5E-A0B6-53A5C6F7C0AA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BF1E8"/>
          </a:solidFill>
        </a:fill>
      </a:tcStyle>
    </a:wholeTbl>
    <a:band1H>
      <a:tcTxStyle/>
      <a:tcStyle>
        <a:tcBdr/>
        <a:fill>
          <a:solidFill>
            <a:srgbClr val="D4E2CE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4E2CE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AAC69BD-778D-4765-9C4F-33401A173B81}" styleName="Table_1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4E6"/>
          </a:solidFill>
        </a:fill>
      </a:tcStyle>
    </a:wholeTbl>
    <a:band1H>
      <a:tcTxStyle/>
      <a:tcStyle>
        <a:tcBdr/>
        <a:fill>
          <a:solidFill>
            <a:srgbClr val="FFE8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FE8CA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4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4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5B03324-F55F-495B-BE43-D9948923E0AA}" styleName="Table_2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A7CE463B-197C-4850-9754-8D1C830913A3}" styleName="Table_3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0F0F0"/>
          </a:solidFill>
        </a:fill>
      </a:tcStyle>
    </a:wholeTbl>
    <a:band1H>
      <a:tcTxStyle/>
      <a:tcStyle>
        <a:tcBdr/>
        <a:fill>
          <a:solidFill>
            <a:srgbClr val="E0E0E0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E0E0E0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3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3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45021E37-AC54-4520-9844-FE415155F55F}" styleName="Table_4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CECE7"/>
          </a:solidFill>
        </a:fill>
      </a:tcStyle>
    </a:wholeTbl>
    <a:band1H>
      <a:tcTxStyle/>
      <a:tcStyle>
        <a:tcBdr/>
        <a:fill>
          <a:solidFill>
            <a:srgbClr val="F8D6CC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8D6CC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2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33425" y="744725"/>
            <a:ext cx="4533050" cy="3723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79925" y="4716650"/>
            <a:ext cx="5439400" cy="446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8287" cy="3724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 txBox="1">
            <a:spLocks noGrp="1"/>
          </p:cNvSpPr>
          <p:nvPr>
            <p:ph type="subTitle" idx="1"/>
          </p:nvPr>
        </p:nvSpPr>
        <p:spPr>
          <a:xfrm>
            <a:off x="1066800" y="166127"/>
            <a:ext cx="10138156" cy="448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– </a:t>
            </a:r>
            <a:r>
              <a:rPr lang="en-US" b="1" dirty="0" smtClean="0"/>
              <a:t>Uses of Everyday Materials</a:t>
            </a:r>
            <a:endParaRPr b="1" dirty="0"/>
          </a:p>
        </p:txBody>
      </p:sp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1091028181"/>
              </p:ext>
            </p:extLst>
          </p:nvPr>
        </p:nvGraphicFramePr>
        <p:xfrm>
          <a:off x="7095744" y="614866"/>
          <a:ext cx="4856475" cy="3283950"/>
        </p:xfrm>
        <a:graphic>
          <a:graphicData uri="http://schemas.openxmlformats.org/drawingml/2006/table">
            <a:tbl>
              <a:tblPr firstRow="1" bandRow="1">
                <a:noFill/>
                <a:tableStyleId>{11D8F4BC-9E64-4E5E-A0B6-53A5C6F7C0AA}</a:tableStyleId>
              </a:tblPr>
              <a:tblGrid>
                <a:gridCol w="160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1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4895">
                <a:tc gridSpan="2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u="none" strike="noStrike" cap="none" dirty="0"/>
                        <a:t>Vocabulary</a:t>
                      </a:r>
                      <a:endParaRPr sz="1800"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948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Opaque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Cannot</a:t>
                      </a:r>
                      <a:r>
                        <a:rPr lang="en-GB" sz="1400" baseline="0" dirty="0" smtClean="0"/>
                        <a:t> see through it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9488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Transparent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Can see through it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2127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Translucent</a:t>
                      </a:r>
                      <a:r>
                        <a:rPr lang="en-GB" sz="1400" b="1" i="1" baseline="0" dirty="0" smtClean="0"/>
                        <a:t>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Some light passes</a:t>
                      </a:r>
                      <a:r>
                        <a:rPr lang="en-GB" sz="1400" baseline="0" dirty="0" smtClean="0"/>
                        <a:t> through it but it is not see through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948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Flexible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Bends easily without breaking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948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1" dirty="0" smtClean="0"/>
                        <a:t>Rigid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dirty="0" smtClean="0"/>
                        <a:t>Hard to bend, not flexible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948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Reflective</a:t>
                      </a:r>
                      <a:r>
                        <a:rPr lang="en-US" sz="1400" b="1" i="1" baseline="0" dirty="0" smtClean="0"/>
                        <a:t>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Can</a:t>
                      </a:r>
                      <a:r>
                        <a:rPr lang="en-US" sz="1400" baseline="0" dirty="0" smtClean="0"/>
                        <a:t> reflect light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943973179"/>
                  </a:ext>
                </a:extLst>
              </a:tr>
              <a:tr h="389488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1" dirty="0" smtClean="0"/>
                        <a:t>Non-reflective</a:t>
                      </a:r>
                      <a:r>
                        <a:rPr lang="en-US" sz="1400" b="1" i="1" baseline="0" dirty="0" smtClean="0"/>
                        <a:t> </a:t>
                      </a:r>
                      <a:endParaRPr sz="1400" b="1" i="1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dirty="0" smtClean="0"/>
                        <a:t>Can</a:t>
                      </a:r>
                      <a:r>
                        <a:rPr lang="en-US" sz="1400" baseline="0" dirty="0" smtClean="0"/>
                        <a:t>not reflect light </a:t>
                      </a:r>
                      <a:endParaRPr sz="14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2438419974"/>
                  </a:ext>
                </a:extLst>
              </a:tr>
            </a:tbl>
          </a:graphicData>
        </a:graphic>
      </p:graphicFrame>
      <p:graphicFrame>
        <p:nvGraphicFramePr>
          <p:cNvPr id="87" name="Google Shape;87;p1"/>
          <p:cNvGraphicFramePr/>
          <p:nvPr>
            <p:extLst>
              <p:ext uri="{D42A27DB-BD31-4B8C-83A1-F6EECF244321}">
                <p14:modId xmlns:p14="http://schemas.microsoft.com/office/powerpoint/2010/main" val="1040911290"/>
              </p:ext>
            </p:extLst>
          </p:nvPr>
        </p:nvGraphicFramePr>
        <p:xfrm>
          <a:off x="384562" y="640079"/>
          <a:ext cx="6620250" cy="3424426"/>
        </p:xfrm>
        <a:graphic>
          <a:graphicData uri="http://schemas.openxmlformats.org/drawingml/2006/table">
            <a:tbl>
              <a:tblPr firstRow="1" bandRow="1">
                <a:noFill/>
                <a:tableStyleId>{CAAC69BD-778D-4765-9C4F-33401A173B81}</a:tableStyleId>
              </a:tblPr>
              <a:tblGrid>
                <a:gridCol w="662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4434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Key facts to remember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042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dirty="0" smtClean="0"/>
                        <a:t>1. All objects are made of one or more materials that are chosen specifically because they have suitable properties for the task.</a:t>
                      </a:r>
                      <a:endParaRPr sz="1600" b="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258">
                <a:tc>
                  <a:txBody>
                    <a:bodyPr/>
                    <a:lstStyle/>
                    <a:p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2. </a:t>
                      </a:r>
                      <a:r>
                        <a:rPr lang="en-US" sz="1600" b="0" dirty="0" smtClean="0"/>
                        <a:t>A material can be suitable for different purposes.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0565">
                <a:tc>
                  <a:txBody>
                    <a:bodyPr/>
                    <a:lstStyle/>
                    <a:p>
                      <a:r>
                        <a:rPr lang="en-GB" sz="1600" b="0" i="1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3. </a:t>
                      </a: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A</a:t>
                      </a:r>
                      <a:r>
                        <a:rPr lang="en-US" sz="1600" b="0" dirty="0" smtClean="0"/>
                        <a:t>n object can be made of different materials. </a:t>
                      </a:r>
                      <a:endParaRPr lang="en-GB" sz="1600" b="0" i="0" u="none" strike="noStrike" cap="none" dirty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042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4. </a:t>
                      </a:r>
                      <a:r>
                        <a:rPr lang="en-GB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Objects made of some materials can be changed in shape by bending, stretching, squashing and twisting.</a:t>
                      </a: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226174851"/>
                  </a:ext>
                </a:extLst>
              </a:tr>
              <a:tr h="680421">
                <a:tc>
                  <a:txBody>
                    <a:bodyPr/>
                    <a:lstStyle/>
                    <a:p>
                      <a:r>
                        <a:rPr lang="en-US" sz="1600" b="0" i="0" u="none" strike="noStrike" cap="none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5.</a:t>
                      </a:r>
                      <a:r>
                        <a:rPr lang="en-US" sz="1600" b="0" i="0" u="none" strike="noStrike" cap="none" baseline="0" dirty="0" smtClean="0">
                          <a:solidFill>
                            <a:schemeClr val="dk1"/>
                          </a:solidFill>
                          <a:effectLst/>
                          <a:latin typeface="Calibri"/>
                          <a:ea typeface="Calibri"/>
                          <a:cs typeface="Calibri"/>
                          <a:sym typeface="Arial"/>
                        </a:rPr>
                        <a:t> </a:t>
                      </a:r>
                      <a:r>
                        <a:rPr lang="en-US" sz="1600" b="0" dirty="0" smtClean="0"/>
                        <a:t>When choosing what to make an object from, the properties needed are compared with the properties of the possible materials.</a:t>
                      </a:r>
                      <a:endParaRPr lang="en-GB" sz="1600" b="0" i="0" u="none" strike="noStrike" cap="none" dirty="0" smtClean="0">
                        <a:solidFill>
                          <a:schemeClr val="dk1"/>
                        </a:solidFill>
                        <a:effectLst/>
                        <a:latin typeface="Calibri"/>
                        <a:ea typeface="Calibri"/>
                        <a:cs typeface="Calibri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3012837880"/>
                  </a:ext>
                </a:extLst>
              </a:tr>
            </a:tbl>
          </a:graphicData>
        </a:graphic>
      </p:graphicFrame>
      <p:graphicFrame>
        <p:nvGraphicFramePr>
          <p:cNvPr id="88" name="Google Shape;88;p1"/>
          <p:cNvGraphicFramePr/>
          <p:nvPr>
            <p:extLst>
              <p:ext uri="{D42A27DB-BD31-4B8C-83A1-F6EECF244321}">
                <p14:modId xmlns:p14="http://schemas.microsoft.com/office/powerpoint/2010/main" val="4192262017"/>
              </p:ext>
            </p:extLst>
          </p:nvPr>
        </p:nvGraphicFramePr>
        <p:xfrm>
          <a:off x="385159" y="4244712"/>
          <a:ext cx="2970689" cy="2430407"/>
        </p:xfrm>
        <a:graphic>
          <a:graphicData uri="http://schemas.openxmlformats.org/drawingml/2006/table">
            <a:tbl>
              <a:tblPr firstRow="1" bandRow="1">
                <a:noFill/>
                <a:tableStyleId>{15B03324-F55F-495B-BE43-D9948923E0AA}</a:tableStyleId>
              </a:tblPr>
              <a:tblGrid>
                <a:gridCol w="2970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817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Working Scientifically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32234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 </a:t>
                      </a:r>
                      <a:r>
                        <a:rPr lang="en-GB" sz="1800" dirty="0" smtClean="0"/>
                        <a:t>identifying and classifying.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8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800" dirty="0" smtClean="0"/>
                        <a:t>using their observations and ideas to suggest answers to questions.</a:t>
                      </a:r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9" name="Google Shape;89;p1"/>
          <p:cNvGraphicFramePr/>
          <p:nvPr>
            <p:extLst>
              <p:ext uri="{D42A27DB-BD31-4B8C-83A1-F6EECF244321}">
                <p14:modId xmlns:p14="http://schemas.microsoft.com/office/powerpoint/2010/main" val="206074072"/>
              </p:ext>
            </p:extLst>
          </p:nvPr>
        </p:nvGraphicFramePr>
        <p:xfrm>
          <a:off x="3525267" y="4269983"/>
          <a:ext cx="3090534" cy="2279571"/>
        </p:xfrm>
        <a:graphic>
          <a:graphicData uri="http://schemas.openxmlformats.org/drawingml/2006/table">
            <a:tbl>
              <a:tblPr firstRow="1" bandRow="1">
                <a:noFill/>
                <a:tableStyleId>{A7CE463B-197C-4850-9754-8D1C830913A3}</a:tableStyleId>
              </a:tblPr>
              <a:tblGrid>
                <a:gridCol w="30905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904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dirty="0" smtClean="0"/>
                        <a:t>My memory jogger </a:t>
                      </a:r>
                      <a:endParaRPr sz="16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428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/>
                        <a:t>                               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dirty="0" smtClean="0"/>
                        <a:t>Squashing</a:t>
                      </a:r>
                      <a:r>
                        <a:rPr lang="en-GB" sz="1800" baseline="0" dirty="0" smtClean="0"/>
                        <a:t>                Bending</a:t>
                      </a:r>
                      <a:endParaRPr sz="1800"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 smtClean="0"/>
                        <a:t>         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0" name="Google Shape;90;p1"/>
          <p:cNvGraphicFramePr/>
          <p:nvPr>
            <p:extLst>
              <p:ext uri="{D42A27DB-BD31-4B8C-83A1-F6EECF244321}">
                <p14:modId xmlns:p14="http://schemas.microsoft.com/office/powerpoint/2010/main" val="2275974140"/>
              </p:ext>
            </p:extLst>
          </p:nvPr>
        </p:nvGraphicFramePr>
        <p:xfrm>
          <a:off x="6785220" y="4020211"/>
          <a:ext cx="5315736" cy="2779114"/>
        </p:xfrm>
        <a:graphic>
          <a:graphicData uri="http://schemas.openxmlformats.org/drawingml/2006/table">
            <a:tbl>
              <a:tblPr firstRow="1" bandRow="1">
                <a:noFill/>
                <a:tableStyleId>{45021E37-AC54-4520-9844-FE415155F55F}</a:tableStyleId>
              </a:tblPr>
              <a:tblGrid>
                <a:gridCol w="2341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745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0166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Prior</a:t>
                      </a:r>
                      <a:r>
                        <a:rPr lang="en-US" sz="1800" baseline="0" dirty="0" smtClean="0"/>
                        <a:t> Learning…</a:t>
                      </a:r>
                      <a:endParaRPr sz="18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dirty="0" smtClean="0"/>
                        <a:t>Future Learning… </a:t>
                      </a:r>
                      <a:endParaRPr sz="18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0913">
                <a:tc>
                  <a:txBody>
                    <a:bodyPr/>
                    <a:lstStyle/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Distinguish between an object and the material from which it is made. (Y1 - Everyday materials)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and name a variety of everyday materials, including wood, plastic, glass, metal, water, and rock. (Y1 - Everyday materials)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the simple physical properties of a variety of everyday materials. (Y1 - Everyday materials)</a:t>
                      </a:r>
                    </a:p>
                    <a:p>
                      <a:pPr marL="285750" marR="0" lvl="0" indent="-2857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and group together a variety of everyday materials on the basis of their simple physical properties. (Y1 - Everyday materials) </a:t>
                      </a:r>
                      <a:endParaRPr lang="en-US" sz="1000" baseline="0" dirty="0" smtClean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and group together different kinds of rocks on the basis of their appearance and simple physical properties. (Y3 - Rocks)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Notice that some forces need contact between two objects, but magnetic forces can act at a distance. (Y3 - Forces and magnets)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Compare and group together everyday materials on the basis of their properties, including their hardness, solubility, transparency, conductivity (electrical and thermal), and response to magnets. (Y5 - Properties and changes of materials)</a:t>
                      </a: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Give reasons, based on evidence from comparative and fair tests, for the particular uses of everyday materials, including metals, wood and plastic. (Y5 - Properties and changes of materials) 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1" name="Google Shape;91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C:\Users\head\Desktop\st ants log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6" t="-526" r="51657" b="69411"/>
          <a:stretch>
            <a:fillRect/>
          </a:stretch>
        </p:blipFill>
        <p:spPr bwMode="auto">
          <a:xfrm>
            <a:off x="3592407" y="4802248"/>
            <a:ext cx="937886" cy="777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Group 17"/>
          <p:cNvGrpSpPr>
            <a:grpSpLocks/>
          </p:cNvGrpSpPr>
          <p:nvPr/>
        </p:nvGrpSpPr>
        <p:grpSpPr bwMode="auto">
          <a:xfrm>
            <a:off x="5189820" y="4852236"/>
            <a:ext cx="1096636" cy="727561"/>
            <a:chOff x="1721208" y="3060535"/>
            <a:chExt cx="2151891" cy="1000185"/>
          </a:xfrm>
        </p:grpSpPr>
        <p:pic>
          <p:nvPicPr>
            <p:cNvPr id="16" name="Picture 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6550"/>
            <a:stretch>
              <a:fillRect/>
            </a:stretch>
          </p:blipFill>
          <p:spPr bwMode="auto">
            <a:xfrm>
              <a:off x="2515108" y="3060535"/>
              <a:ext cx="531140" cy="5176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21208" y="3319348"/>
              <a:ext cx="2151891" cy="7413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398</Words>
  <Application>Microsoft Office PowerPoint</Application>
  <PresentationFormat>Widescreen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10</cp:revision>
  <dcterms:created xsi:type="dcterms:W3CDTF">2022-03-01T14:43:05Z</dcterms:created>
  <dcterms:modified xsi:type="dcterms:W3CDTF">2024-01-31T14:21:03Z</dcterms:modified>
</cp:coreProperties>
</file>