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799263" cy="9929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1" d="100"/>
          <a:sy n="81" d="100"/>
        </p:scale>
        <p:origin x="120" y="6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86950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23659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03295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35799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71672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59374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27073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41077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57015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76881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08915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76745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799" y="166127"/>
            <a:ext cx="10143067" cy="448754"/>
          </a:xfrm>
        </p:spPr>
        <p:txBody>
          <a:bodyPr>
            <a:normAutofit/>
          </a:bodyPr>
          <a:lstStyle/>
          <a:p>
            <a:r>
              <a:rPr lang="en-US" dirty="0" smtClean="0"/>
              <a:t>My </a:t>
            </a:r>
            <a:r>
              <a:rPr lang="en-US" b="1" dirty="0" smtClean="0">
                <a:solidFill>
                  <a:srgbClr val="FF0000"/>
                </a:solidFill>
              </a:rPr>
              <a:t>K</a:t>
            </a:r>
            <a:r>
              <a:rPr lang="en-US" dirty="0" smtClean="0"/>
              <a:t>now </a:t>
            </a:r>
            <a:r>
              <a:rPr lang="en-US" b="1" dirty="0" smtClean="0">
                <a:solidFill>
                  <a:srgbClr val="FF0000"/>
                </a:solidFill>
              </a:rPr>
              <a:t>A</a:t>
            </a:r>
            <a:r>
              <a:rPr lang="en-US" dirty="0" smtClean="0"/>
              <a:t>nd </a:t>
            </a:r>
            <a:r>
              <a:rPr lang="en-US" b="1" dirty="0" smtClean="0">
                <a:solidFill>
                  <a:srgbClr val="FF0000"/>
                </a:solidFill>
              </a:rPr>
              <a:t>R</a:t>
            </a:r>
            <a:r>
              <a:rPr lang="en-US" dirty="0" smtClean="0"/>
              <a:t>emember </a:t>
            </a:r>
            <a:r>
              <a:rPr lang="en-US" b="1" dirty="0" smtClean="0">
                <a:solidFill>
                  <a:srgbClr val="FF0000"/>
                </a:solidFill>
              </a:rPr>
              <a:t>M</a:t>
            </a:r>
            <a:r>
              <a:rPr lang="en-US" dirty="0" smtClean="0"/>
              <a:t>ore card about </a:t>
            </a:r>
            <a:r>
              <a:rPr lang="en-US" b="1" dirty="0" smtClean="0"/>
              <a:t>Living Things and Their Habitats</a:t>
            </a:r>
            <a:endParaRPr lang="en-GB" b="1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51844649"/>
              </p:ext>
            </p:extLst>
          </p:nvPr>
        </p:nvGraphicFramePr>
        <p:xfrm>
          <a:off x="7034163" y="640079"/>
          <a:ext cx="5008372" cy="3070717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678516">
                  <a:extLst>
                    <a:ext uri="{9D8B030D-6E8A-4147-A177-3AD203B41FA5}">
                      <a16:colId xmlns:a16="http://schemas.microsoft.com/office/drawing/2014/main" val="1221820849"/>
                    </a:ext>
                  </a:extLst>
                </a:gridCol>
                <a:gridCol w="3329856">
                  <a:extLst>
                    <a:ext uri="{9D8B030D-6E8A-4147-A177-3AD203B41FA5}">
                      <a16:colId xmlns:a16="http://schemas.microsoft.com/office/drawing/2014/main" val="1774903410"/>
                    </a:ext>
                  </a:extLst>
                </a:gridCol>
              </a:tblGrid>
              <a:tr h="316102">
                <a:tc gridSpan="2">
                  <a:txBody>
                    <a:bodyPr/>
                    <a:lstStyle/>
                    <a:p>
                      <a:r>
                        <a:rPr lang="en-US" dirty="0" smtClean="0"/>
                        <a:t>Vocabulary</a:t>
                      </a:r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56610404"/>
                  </a:ext>
                </a:extLst>
              </a:tr>
              <a:tr h="495157">
                <a:tc>
                  <a:txBody>
                    <a:bodyPr/>
                    <a:lstStyle/>
                    <a:p>
                      <a:r>
                        <a:rPr lang="en-US" sz="1400" b="1" i="1" dirty="0" smtClean="0"/>
                        <a:t>Metamorphosis </a:t>
                      </a:r>
                      <a:endParaRPr lang="en-GB" sz="14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process of transformation from an </a:t>
                      </a:r>
                      <a:r>
                        <a:rPr lang="en-US" sz="1100" b="0" i="0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immature</a:t>
                      </a:r>
                      <a:r>
                        <a:rPr lang="en-US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form to an adult form in two or more distinct stages.</a:t>
                      </a:r>
                      <a:endParaRPr lang="en-GB" sz="1100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21418228"/>
                  </a:ext>
                </a:extLst>
              </a:tr>
              <a:tr h="342444">
                <a:tc>
                  <a:txBody>
                    <a:bodyPr/>
                    <a:lstStyle/>
                    <a:p>
                      <a:r>
                        <a:rPr lang="en-US" sz="1400" b="1" i="1" dirty="0" smtClean="0"/>
                        <a:t>Sexual reproduction</a:t>
                      </a:r>
                      <a:r>
                        <a:rPr lang="en-US" sz="1400" b="1" i="1" baseline="0" dirty="0" smtClean="0"/>
                        <a:t> </a:t>
                      </a:r>
                      <a:endParaRPr lang="en-GB" sz="14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production of new living organisms by combining genetic information from two individuals of different types (</a:t>
                      </a:r>
                      <a:r>
                        <a:rPr lang="en-US" sz="1100" b="0" i="0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sexes</a:t>
                      </a:r>
                      <a:r>
                        <a:rPr lang="en-US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). 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46319983"/>
                  </a:ext>
                </a:extLst>
              </a:tr>
              <a:tr h="334274">
                <a:tc>
                  <a:txBody>
                    <a:bodyPr/>
                    <a:lstStyle/>
                    <a:p>
                      <a:r>
                        <a:rPr lang="en-US" sz="1400" b="1" i="1" dirty="0" smtClean="0"/>
                        <a:t>Asexual</a:t>
                      </a:r>
                      <a:r>
                        <a:rPr lang="en-US" sz="1400" b="1" i="1" baseline="0" dirty="0" smtClean="0"/>
                        <a:t> reproduction </a:t>
                      </a:r>
                      <a:endParaRPr lang="en-GB" sz="14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Asexual reproduction is a type of reproduction that does not involve the fusion of gametes or change in the number of chromosomes. </a:t>
                      </a:r>
                      <a:endParaRPr lang="en-GB" sz="1100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70807186"/>
                  </a:ext>
                </a:extLst>
              </a:tr>
              <a:tr h="316102">
                <a:tc>
                  <a:txBody>
                    <a:bodyPr/>
                    <a:lstStyle/>
                    <a:p>
                      <a:r>
                        <a:rPr lang="en-US" sz="1400" b="1" i="1" dirty="0" smtClean="0"/>
                        <a:t>Life</a:t>
                      </a:r>
                      <a:r>
                        <a:rPr lang="en-US" sz="1400" b="1" i="1" baseline="0" dirty="0" smtClean="0"/>
                        <a:t> cycle </a:t>
                      </a:r>
                      <a:endParaRPr lang="en-GB" sz="14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series of changes in the life of an </a:t>
                      </a:r>
                      <a:r>
                        <a:rPr lang="en-US" sz="1100" b="0" i="0" u="sng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organism</a:t>
                      </a:r>
                      <a:r>
                        <a:rPr lang="en-US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including reproduction.</a:t>
                      </a:r>
                      <a:endParaRPr lang="en-GB" sz="1100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99838980"/>
                  </a:ext>
                </a:extLst>
              </a:tr>
              <a:tr h="316102">
                <a:tc>
                  <a:txBody>
                    <a:bodyPr/>
                    <a:lstStyle/>
                    <a:p>
                      <a:r>
                        <a:rPr lang="en-US" sz="1400" b="1" i="1" dirty="0" smtClean="0"/>
                        <a:t>Fertilizes </a:t>
                      </a:r>
                      <a:endParaRPr lang="en-GB" sz="14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cause (an egg, female animal, or plant) to develop a new individual by introducing male reproductive material.</a:t>
                      </a:r>
                      <a:endParaRPr lang="en-GB" sz="1100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98899288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34897837"/>
              </p:ext>
            </p:extLst>
          </p:nvPr>
        </p:nvGraphicFramePr>
        <p:xfrm>
          <a:off x="172608" y="614880"/>
          <a:ext cx="6770624" cy="3095918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6770624">
                  <a:extLst>
                    <a:ext uri="{9D8B030D-6E8A-4147-A177-3AD203B41FA5}">
                      <a16:colId xmlns:a16="http://schemas.microsoft.com/office/drawing/2014/main" val="3420472960"/>
                    </a:ext>
                  </a:extLst>
                </a:gridCol>
              </a:tblGrid>
              <a:tr h="405206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Key facts to remember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3217318"/>
                  </a:ext>
                </a:extLst>
              </a:tr>
              <a:tr h="40520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1. As part of their life cycle, plants and animals reproduce.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9329837"/>
                  </a:ext>
                </a:extLst>
              </a:tr>
              <a:tr h="699901">
                <a:tc>
                  <a:txBody>
                    <a:bodyPr/>
                    <a:lstStyle/>
                    <a:p>
                      <a:pPr lvl="0"/>
                      <a:r>
                        <a:rPr lang="en-GB" sz="16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2.</a:t>
                      </a:r>
                      <a:r>
                        <a:rPr lang="en-GB" sz="1600" b="0" kern="1200" baseline="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6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Most animals reproduce sexually. This involves two parents where the sperm from the male fertilises the female egg. </a:t>
                      </a:r>
                      <a:endParaRPr lang="en-GB" sz="1600" b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33673693"/>
                  </a:ext>
                </a:extLst>
              </a:tr>
              <a:tr h="476889">
                <a:tc>
                  <a:txBody>
                    <a:bodyPr/>
                    <a:lstStyle/>
                    <a:p>
                      <a:pPr lvl="0"/>
                      <a:r>
                        <a:rPr lang="en-GB" sz="16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3. Animals, including humans, have offspring which grow into adults. </a:t>
                      </a:r>
                      <a:endParaRPr lang="en-GB" sz="1600" b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0657377"/>
                  </a:ext>
                </a:extLst>
              </a:tr>
              <a:tr h="40881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4. Plants reproduce both sexually and asexually</a:t>
                      </a:r>
                      <a:r>
                        <a:rPr lang="en-GB" sz="1600" b="0" kern="120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endParaRPr lang="en-GB" sz="1600" b="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5850284"/>
                  </a:ext>
                </a:extLst>
              </a:tr>
              <a:tr h="69990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5. Sexual reproduction occurs through pollination, usually involving wind or insects.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3684313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62811939"/>
              </p:ext>
            </p:extLst>
          </p:nvPr>
        </p:nvGraphicFramePr>
        <p:xfrm>
          <a:off x="172608" y="3968026"/>
          <a:ext cx="3472688" cy="27062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72688">
                  <a:extLst>
                    <a:ext uri="{9D8B030D-6E8A-4147-A177-3AD203B41FA5}">
                      <a16:colId xmlns:a16="http://schemas.microsoft.com/office/drawing/2014/main" val="4235706945"/>
                    </a:ext>
                  </a:extLst>
                </a:gridCol>
              </a:tblGrid>
              <a:tr h="481184">
                <a:tc>
                  <a:txBody>
                    <a:bodyPr/>
                    <a:lstStyle/>
                    <a:p>
                      <a:r>
                        <a:rPr lang="en-US" dirty="0" smtClean="0"/>
                        <a:t>Working Scientifically</a:t>
                      </a:r>
                      <a:r>
                        <a:rPr lang="en-US" baseline="0" dirty="0" smtClean="0"/>
                        <a:t> 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7110968"/>
                  </a:ext>
                </a:extLst>
              </a:tr>
              <a:tr h="2140329"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q"/>
                      </a:pPr>
                      <a:r>
                        <a:rPr lang="en-US" sz="1400" dirty="0" smtClean="0"/>
                        <a:t>identifying scientific evidence that has been used to support or refute ideas or arguments.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q"/>
                      </a:pPr>
                      <a:endParaRPr lang="en-US" sz="1400" dirty="0" smtClean="0"/>
                    </a:p>
                    <a:p>
                      <a:pPr marL="285750" indent="-285750">
                        <a:buFont typeface="Wingdings" panose="05000000000000000000" pitchFamily="2" charset="2"/>
                        <a:buChar char="q"/>
                      </a:pPr>
                      <a:r>
                        <a:rPr lang="en-US" sz="1400" dirty="0" smtClean="0"/>
                        <a:t>reporting and presenting findings from enquiries, including conclusions, causal relationships and explanations of and degree of trust in results, in oral and written forms such as displays and other presentations.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26237951"/>
                  </a:ext>
                </a:extLst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11495136"/>
              </p:ext>
            </p:extLst>
          </p:nvPr>
        </p:nvGraphicFramePr>
        <p:xfrm>
          <a:off x="3802324" y="3968028"/>
          <a:ext cx="3140908" cy="2621511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3140908">
                  <a:extLst>
                    <a:ext uri="{9D8B030D-6E8A-4147-A177-3AD203B41FA5}">
                      <a16:colId xmlns:a16="http://schemas.microsoft.com/office/drawing/2014/main" val="1164191011"/>
                    </a:ext>
                  </a:extLst>
                </a:gridCol>
              </a:tblGrid>
              <a:tr h="459142">
                <a:tc>
                  <a:txBody>
                    <a:bodyPr/>
                    <a:lstStyle/>
                    <a:p>
                      <a:r>
                        <a:rPr lang="en-US" dirty="0" smtClean="0"/>
                        <a:t>My memory jogger…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1166224"/>
                  </a:ext>
                </a:extLst>
              </a:tr>
              <a:tr h="2162369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59444244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03613064"/>
              </p:ext>
            </p:extLst>
          </p:nvPr>
        </p:nvGraphicFramePr>
        <p:xfrm>
          <a:off x="6977888" y="3951699"/>
          <a:ext cx="4954016" cy="263784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1930636">
                  <a:extLst>
                    <a:ext uri="{9D8B030D-6E8A-4147-A177-3AD203B41FA5}">
                      <a16:colId xmlns:a16="http://schemas.microsoft.com/office/drawing/2014/main" val="646389258"/>
                    </a:ext>
                  </a:extLst>
                </a:gridCol>
                <a:gridCol w="3023380">
                  <a:extLst>
                    <a:ext uri="{9D8B030D-6E8A-4147-A177-3AD203B41FA5}">
                      <a16:colId xmlns:a16="http://schemas.microsoft.com/office/drawing/2014/main" val="2085013711"/>
                    </a:ext>
                  </a:extLst>
                </a:gridCol>
              </a:tblGrid>
              <a:tr h="354348">
                <a:tc>
                  <a:txBody>
                    <a:bodyPr/>
                    <a:lstStyle/>
                    <a:p>
                      <a:r>
                        <a:rPr lang="en-US" dirty="0" smtClean="0"/>
                        <a:t>Prior Learning…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Future Learning…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16169352"/>
                  </a:ext>
                </a:extLst>
              </a:tr>
              <a:tr h="2272080"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/>
                        <a:t>Notice that animals, including humans, have offspring which grow into adults. (Y2 - Animals, including humans) 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/>
                        <a:t>Explore the part that flowers play in the life cycle of flowering plants, including pollination, seed formation and seed dispersal. (Y3 - Plants) </a:t>
                      </a:r>
                      <a:endParaRPr lang="en-US" sz="1000" b="1" i="0" baseline="0" dirty="0" smtClean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/>
                        <a:t>Reproduction in humans (as an example of a mammal), including the structure and function of the male and female reproductive systems, menstrual cycle (without details of hormones), gametes, </a:t>
                      </a:r>
                      <a:r>
                        <a:rPr lang="en-US" sz="1000" dirty="0" err="1" smtClean="0"/>
                        <a:t>fertilisation</a:t>
                      </a:r>
                      <a:r>
                        <a:rPr lang="en-US" sz="1000" dirty="0" smtClean="0"/>
                        <a:t>, gestation and birth, to include the effect of maternal lifestyle on the </a:t>
                      </a:r>
                      <a:r>
                        <a:rPr lang="en-US" sz="1000" dirty="0" err="1" smtClean="0"/>
                        <a:t>foetus</a:t>
                      </a:r>
                      <a:r>
                        <a:rPr lang="en-US" sz="1000" dirty="0" smtClean="0"/>
                        <a:t> through the placenta. (KS3) 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/>
                        <a:t>Reproduction in plants, including flower structure, wind and insect pollination, </a:t>
                      </a:r>
                      <a:r>
                        <a:rPr lang="en-US" sz="1000" dirty="0" err="1" smtClean="0"/>
                        <a:t>fertilisation</a:t>
                      </a:r>
                      <a:r>
                        <a:rPr lang="en-US" sz="1000" dirty="0" smtClean="0"/>
                        <a:t>, seed and fruit formation and dispersal, including quantitative investigation of some dispersal mechanisms. (KS3) </a:t>
                      </a:r>
                      <a:endParaRPr lang="en-GB" sz="1000" i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87459378"/>
                  </a:ext>
                </a:extLst>
              </a:tr>
            </a:tbl>
          </a:graphicData>
        </a:graphic>
      </p:graphicFrame>
      <p:pic>
        <p:nvPicPr>
          <p:cNvPr id="10" name="Picture 9" descr="C:\Users\head\Desktop\st ants log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136" y="111741"/>
            <a:ext cx="558800" cy="528339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wpc="http://schemas.microsoft.com/office/word/2010/wordprocessingCanvas" xmlns:cx="http://schemas.microsoft.com/office/drawing/2014/chartex" xmlns:mc="http://schemas.openxmlformats.org/markup-compatibility/2006" xmlns:m="http://schemas.openxmlformats.org/officeDocument/2006/math" xmlns:wp14="http://schemas.microsoft.com/office/word/2010/wordprocessingDrawing" xmlns:wp="http://schemas.openxmlformats.org/drawingml/2006/wordprocessingDrawing" xmlns:w14="http://schemas.microsoft.com/office/word/2010/wordml" xmlns:w15="http://schemas.microsoft.com/office/word/2012/wordml" xmlns:w16se="http://schemas.microsoft.com/office/word/2015/wordml/symex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pic="http://schemas.openxmlformats.org/drawingml/2006/picture" xmlns:arto="http://schemas.microsoft.com/office/word/2006/arto" xmlns="" xmlns:mo="http://schemas.microsoft.com/office/mac/office/2008/main" xmlns:mv="urn:schemas-microsoft-com:mac:vml" xmlns:o="urn:schemas-microsoft-com:office:office" xmlns:v="urn:schemas-microsoft-com:vml" xmlns:w10="urn:schemas-microsoft-com:office:word" xmlns:w="http://schemas.openxmlformats.org/wordprocessingml/2006/main" xmlns:ma14="http://schemas.microsoft.com/office/mac/drawingml/2011/main" xmlns:lc="http://schemas.openxmlformats.org/drawingml/2006/lockedCanvas"/>
            </a:ext>
          </a:extLst>
        </p:spPr>
      </p:pic>
      <p:pic>
        <p:nvPicPr>
          <p:cNvPr id="11" name="Picture 10" descr="C:\Users\head\Desktop\st ants log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95888" y="111740"/>
            <a:ext cx="558800" cy="528339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wpc="http://schemas.microsoft.com/office/word/2010/wordprocessingCanvas" xmlns:cx="http://schemas.microsoft.com/office/drawing/2014/chartex" xmlns:mc="http://schemas.openxmlformats.org/markup-compatibility/2006" xmlns:m="http://schemas.openxmlformats.org/officeDocument/2006/math" xmlns:wp14="http://schemas.microsoft.com/office/word/2010/wordprocessingDrawing" xmlns:wp="http://schemas.openxmlformats.org/drawingml/2006/wordprocessingDrawing" xmlns:w14="http://schemas.microsoft.com/office/word/2010/wordml" xmlns:w15="http://schemas.microsoft.com/office/word/2012/wordml" xmlns:w16se="http://schemas.microsoft.com/office/word/2015/wordml/symex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pic="http://schemas.openxmlformats.org/drawingml/2006/picture" xmlns:arto="http://schemas.microsoft.com/office/word/2006/arto" xmlns="" xmlns:mo="http://schemas.microsoft.com/office/mac/office/2008/main" xmlns:mv="urn:schemas-microsoft-com:mac:vml" xmlns:o="urn:schemas-microsoft-com:office:office" xmlns:v="urn:schemas-microsoft-com:vml" xmlns:w10="urn:schemas-microsoft-com:office:word" xmlns:w="http://schemas.openxmlformats.org/wordprocessingml/2006/main" xmlns:ma14="http://schemas.microsoft.com/office/mac/drawingml/2011/main" xmlns:lc="http://schemas.openxmlformats.org/drawingml/2006/lockedCanvas"/>
            </a:ext>
          </a:extLst>
        </p:spPr>
      </p:pic>
      <p:pic>
        <p:nvPicPr>
          <p:cNvPr id="1026" name="Picture 2" descr="Biology Class 10] Sexual vs Asexual Reproduction - Which is better?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6305" y="4588624"/>
            <a:ext cx="2807602" cy="1301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06517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380</TotalTime>
  <Words>404</Words>
  <Application>Microsoft Office PowerPoint</Application>
  <PresentationFormat>Widescreen</PresentationFormat>
  <Paragraphs>29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Wingdings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MCGOWAN, Heather</dc:creator>
  <cp:lastModifiedBy>Thomas, Suzanne</cp:lastModifiedBy>
  <cp:revision>29</cp:revision>
  <cp:lastPrinted>2022-07-07T10:27:42Z</cp:lastPrinted>
  <dcterms:created xsi:type="dcterms:W3CDTF">2022-03-01T14:43:05Z</dcterms:created>
  <dcterms:modified xsi:type="dcterms:W3CDTF">2024-01-31T15:16:15Z</dcterms:modified>
</cp:coreProperties>
</file>